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34"/>
  </p:notesMasterIdLst>
  <p:sldIdLst>
    <p:sldId id="256" r:id="rId2"/>
    <p:sldId id="257" r:id="rId3"/>
    <p:sldId id="290" r:id="rId4"/>
    <p:sldId id="258" r:id="rId5"/>
    <p:sldId id="259" r:id="rId6"/>
    <p:sldId id="260" r:id="rId7"/>
    <p:sldId id="261" r:id="rId8"/>
    <p:sldId id="262" r:id="rId9"/>
    <p:sldId id="263" r:id="rId10"/>
    <p:sldId id="287" r:id="rId11"/>
    <p:sldId id="265" r:id="rId12"/>
    <p:sldId id="266" r:id="rId13"/>
    <p:sldId id="267" r:id="rId14"/>
    <p:sldId id="268" r:id="rId15"/>
    <p:sldId id="269" r:id="rId16"/>
    <p:sldId id="28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8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Rockwell" panose="02060603020205020403" pitchFamily="18" charset="0"/>
      <p:regular r:id="rId41"/>
      <p:bold r:id="rId42"/>
      <p:italic r:id="rId43"/>
      <p:boldItalic r:id="rId44"/>
    </p:embeddedFont>
    <p:embeddedFont>
      <p:font typeface="Times" panose="02020603050405020304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62B6B-3CA2-A0C8-6DDF-EE7C3622C342}" v="301" dt="2020-09-28T17:45:08.848"/>
    <p1510:client id="{1ED8C10D-6558-9B8F-7902-716F9F26CB3F}" v="229" dt="2020-10-01T03:15:00.807"/>
    <p1510:client id="{26E67B02-629A-D00F-E53A-056E5AD9E99B}" v="14" dt="2020-09-27T22:01:04.769"/>
    <p1510:client id="{5ED93A44-7FD7-02F2-8ABC-8D9849022374}" v="5" dt="2020-10-01T00:15:57.900"/>
    <p1510:client id="{78BEB139-F55A-42C1-A5E2-29877C01207A}" v="16" dt="2020-09-28T17:45:24.085"/>
    <p1510:client id="{7F893E08-5135-66D8-6AF9-88767A7938E0}" v="871" dt="2020-10-01T02:34:32.840"/>
    <p1510:client id="{81846162-5540-41E6-88B4-6B466E795FA6}" v="4" dt="2020-10-01T00:36:01.834"/>
    <p1510:client id="{A69A7FD0-E60C-5FC8-B666-F657A62FC8BF}" v="32" dt="2020-09-30T23:55:32.257"/>
    <p1510:client id="{AC0E9E32-32F0-1401-AB7A-839CADECE822}" v="11" dt="2020-09-30T17:59:05.016"/>
    <p1510:client id="{CBB25E3E-0FFE-538E-7720-0335E2C1BBF2}" v="37" dt="2020-09-30T22:33:58.074"/>
    <p1510:client id="{CDE54329-F58E-9607-6E8F-EF0DEF3CB605}" v="235" dt="2020-10-01T02:43:05.136"/>
    <p1510:client id="{D40876E6-9C66-48CF-0A4B-1B63301385EC}" v="1767" dt="2020-09-30T23:39:34.308"/>
    <p1510:client id="{D468043C-3E60-30C3-4C2E-75E6C0EAFB7D}" v="935" dt="2020-09-30T23:41:43.650"/>
    <p1510:client id="{E634526B-CF93-A38F-8DD2-FA687B1554C8}" v="1013" dt="2020-10-01T02:40:25.184"/>
    <p1510:client id="{F17C4CEE-9D3C-9A16-3AAF-D1DB6912DA6C}" v="1100" dt="2020-10-01T02:56:37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BE35A-AA2F-4B13-B7B3-A9245C0819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DD252E0-2E07-4D32-8E3D-EC73659F04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Arduino formats data for app transfer</a:t>
          </a:r>
          <a:endParaRPr lang="en-US" b="0" i="0" u="none" strike="noStrike" cap="none" baseline="0" noProof="0">
            <a:solidFill>
              <a:srgbClr val="010000"/>
            </a:solidFill>
            <a:latin typeface="Times"/>
            <a:cs typeface="Times"/>
          </a:endParaRPr>
        </a:p>
      </dgm:t>
    </dgm:pt>
    <dgm:pt modelId="{F15275D7-0328-444D-AA18-CCC725D57F28}" type="parTrans" cxnId="{5765AB47-ABEB-4C03-B531-3627242E1380}">
      <dgm:prSet/>
      <dgm:spPr/>
      <dgm:t>
        <a:bodyPr/>
        <a:lstStyle/>
        <a:p>
          <a:endParaRPr lang="en-US"/>
        </a:p>
      </dgm:t>
    </dgm:pt>
    <dgm:pt modelId="{F86B6E8D-E2B8-4B0F-B586-33E680A9D7B6}" type="sibTrans" cxnId="{5765AB47-ABEB-4C03-B531-3627242E1380}">
      <dgm:prSet/>
      <dgm:spPr/>
      <dgm:t>
        <a:bodyPr/>
        <a:lstStyle/>
        <a:p>
          <a:endParaRPr lang="en-US"/>
        </a:p>
      </dgm:t>
    </dgm:pt>
    <dgm:pt modelId="{3B334588-355F-463E-A2E4-2002EC419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Data is stored until transferred to app</a:t>
          </a:r>
        </a:p>
      </dgm:t>
    </dgm:pt>
    <dgm:pt modelId="{9947B32E-AB34-4174-8914-551E9FAA6BB6}" type="parTrans" cxnId="{BC89B993-73ED-40A0-B29B-842A9DFA8A35}">
      <dgm:prSet/>
      <dgm:spPr/>
      <dgm:t>
        <a:bodyPr/>
        <a:lstStyle/>
        <a:p>
          <a:endParaRPr lang="en-US"/>
        </a:p>
      </dgm:t>
    </dgm:pt>
    <dgm:pt modelId="{DBB6E12E-B7AC-452F-ADD1-CE66566D0325}" type="sibTrans" cxnId="{BC89B993-73ED-40A0-B29B-842A9DFA8A35}">
      <dgm:prSet/>
      <dgm:spPr/>
      <dgm:t>
        <a:bodyPr/>
        <a:lstStyle/>
        <a:p>
          <a:endParaRPr lang="en-US"/>
        </a:p>
      </dgm:t>
    </dgm:pt>
    <dgm:pt modelId="{BABF5175-791D-4DA5-BFBA-CE2BA37DAE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/>
              <a:cs typeface="Times"/>
            </a:rPr>
            <a:t>LED indicates when memory is full</a:t>
          </a:r>
        </a:p>
      </dgm:t>
    </dgm:pt>
    <dgm:pt modelId="{0CED3366-869C-4887-B163-C347E6C25E25}" type="parTrans" cxnId="{EFA4B4E9-DD5A-4154-BBFF-2D30F68F744C}">
      <dgm:prSet/>
      <dgm:spPr/>
      <dgm:t>
        <a:bodyPr/>
        <a:lstStyle/>
        <a:p>
          <a:endParaRPr lang="en-US"/>
        </a:p>
      </dgm:t>
    </dgm:pt>
    <dgm:pt modelId="{716968B5-A0B5-4FCF-9C72-85170E43661F}" type="sibTrans" cxnId="{EFA4B4E9-DD5A-4154-BBFF-2D30F68F744C}">
      <dgm:prSet/>
      <dgm:spPr/>
      <dgm:t>
        <a:bodyPr/>
        <a:lstStyle/>
        <a:p>
          <a:endParaRPr lang="en-US"/>
        </a:p>
      </dgm:t>
    </dgm:pt>
    <dgm:pt modelId="{A15F15C4-38EA-4DB4-9E09-E96F973EDC85}" type="pres">
      <dgm:prSet presAssocID="{613BE35A-AA2F-4B13-B7B3-A9245C0819A3}" presName="root" presStyleCnt="0">
        <dgm:presLayoutVars>
          <dgm:dir/>
          <dgm:resizeHandles val="exact"/>
        </dgm:presLayoutVars>
      </dgm:prSet>
      <dgm:spPr/>
    </dgm:pt>
    <dgm:pt modelId="{F57E043A-4867-450B-BCCC-52E18352FD16}" type="pres">
      <dgm:prSet presAssocID="{DDD252E0-2E07-4D32-8E3D-EC73659F0470}" presName="compNode" presStyleCnt="0"/>
      <dgm:spPr/>
    </dgm:pt>
    <dgm:pt modelId="{C3998621-7E34-448D-A8F9-C299FC7361E5}" type="pres">
      <dgm:prSet presAssocID="{DDD252E0-2E07-4D32-8E3D-EC73659F04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6F5E7C5-7547-4800-97BE-7B8DF3D9AC90}" type="pres">
      <dgm:prSet presAssocID="{DDD252E0-2E07-4D32-8E3D-EC73659F0470}" presName="spaceRect" presStyleCnt="0"/>
      <dgm:spPr/>
    </dgm:pt>
    <dgm:pt modelId="{EF815D35-96B0-4A2E-B259-4C65D7324C5A}" type="pres">
      <dgm:prSet presAssocID="{DDD252E0-2E07-4D32-8E3D-EC73659F0470}" presName="textRect" presStyleLbl="revTx" presStyleIdx="0" presStyleCnt="3">
        <dgm:presLayoutVars>
          <dgm:chMax val="1"/>
          <dgm:chPref val="1"/>
        </dgm:presLayoutVars>
      </dgm:prSet>
      <dgm:spPr/>
    </dgm:pt>
    <dgm:pt modelId="{09EF2DBA-5986-466B-BAB6-988C87498EFA}" type="pres">
      <dgm:prSet presAssocID="{F86B6E8D-E2B8-4B0F-B586-33E680A9D7B6}" presName="sibTrans" presStyleCnt="0"/>
      <dgm:spPr/>
    </dgm:pt>
    <dgm:pt modelId="{CDAFA3FB-378B-4C37-82E2-979C2B4568CB}" type="pres">
      <dgm:prSet presAssocID="{3B334588-355F-463E-A2E4-2002EC419324}" presName="compNode" presStyleCnt="0"/>
      <dgm:spPr/>
    </dgm:pt>
    <dgm:pt modelId="{5B50B20B-281A-49E1-9E7F-5FF74064BFC1}" type="pres">
      <dgm:prSet presAssocID="{3B334588-355F-463E-A2E4-2002EC4193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91A79D-3385-4E54-A9E2-F44670F18621}" type="pres">
      <dgm:prSet presAssocID="{3B334588-355F-463E-A2E4-2002EC419324}" presName="spaceRect" presStyleCnt="0"/>
      <dgm:spPr/>
    </dgm:pt>
    <dgm:pt modelId="{B37BD4BA-B813-4432-A2C9-F1A9D2A867B2}" type="pres">
      <dgm:prSet presAssocID="{3B334588-355F-463E-A2E4-2002EC419324}" presName="textRect" presStyleLbl="revTx" presStyleIdx="1" presStyleCnt="3">
        <dgm:presLayoutVars>
          <dgm:chMax val="1"/>
          <dgm:chPref val="1"/>
        </dgm:presLayoutVars>
      </dgm:prSet>
      <dgm:spPr/>
    </dgm:pt>
    <dgm:pt modelId="{19A02781-A033-4473-8BB3-57A99DF2B84C}" type="pres">
      <dgm:prSet presAssocID="{DBB6E12E-B7AC-452F-ADD1-CE66566D0325}" presName="sibTrans" presStyleCnt="0"/>
      <dgm:spPr/>
    </dgm:pt>
    <dgm:pt modelId="{3EFBDC0F-E5F8-45D6-9AC6-1D244B67185D}" type="pres">
      <dgm:prSet presAssocID="{BABF5175-791D-4DA5-BFBA-CE2BA37DAE0B}" presName="compNode" presStyleCnt="0"/>
      <dgm:spPr/>
    </dgm:pt>
    <dgm:pt modelId="{5B96D483-81BD-4E4B-A67C-4BB532631A2A}" type="pres">
      <dgm:prSet presAssocID="{BABF5175-791D-4DA5-BFBA-CE2BA37DAE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E97B02-07AB-4FB0-A109-EF72381DE9CC}" type="pres">
      <dgm:prSet presAssocID="{BABF5175-791D-4DA5-BFBA-CE2BA37DAE0B}" presName="spaceRect" presStyleCnt="0"/>
      <dgm:spPr/>
    </dgm:pt>
    <dgm:pt modelId="{B3E6E659-3936-4D95-90B2-172FAD9528A4}" type="pres">
      <dgm:prSet presAssocID="{BABF5175-791D-4DA5-BFBA-CE2BA37DAE0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8EAE142-C6AA-4C93-A546-0BDE3969A258}" type="presOf" srcId="{613BE35A-AA2F-4B13-B7B3-A9245C0819A3}" destId="{A15F15C4-38EA-4DB4-9E09-E96F973EDC85}" srcOrd="0" destOrd="0" presId="urn:microsoft.com/office/officeart/2018/2/layout/IconLabelList"/>
    <dgm:cxn modelId="{5765AB47-ABEB-4C03-B531-3627242E1380}" srcId="{613BE35A-AA2F-4B13-B7B3-A9245C0819A3}" destId="{DDD252E0-2E07-4D32-8E3D-EC73659F0470}" srcOrd="0" destOrd="0" parTransId="{F15275D7-0328-444D-AA18-CCC725D57F28}" sibTransId="{F86B6E8D-E2B8-4B0F-B586-33E680A9D7B6}"/>
    <dgm:cxn modelId="{BC89B993-73ED-40A0-B29B-842A9DFA8A35}" srcId="{613BE35A-AA2F-4B13-B7B3-A9245C0819A3}" destId="{3B334588-355F-463E-A2E4-2002EC419324}" srcOrd="1" destOrd="0" parTransId="{9947B32E-AB34-4174-8914-551E9FAA6BB6}" sibTransId="{DBB6E12E-B7AC-452F-ADD1-CE66566D0325}"/>
    <dgm:cxn modelId="{3D9D09D3-A728-40D7-9876-A1A017B507C7}" type="presOf" srcId="{BABF5175-791D-4DA5-BFBA-CE2BA37DAE0B}" destId="{B3E6E659-3936-4D95-90B2-172FAD9528A4}" srcOrd="0" destOrd="0" presId="urn:microsoft.com/office/officeart/2018/2/layout/IconLabelList"/>
    <dgm:cxn modelId="{1CF4B5DE-9FBB-42EC-A564-903C95DA7F58}" type="presOf" srcId="{DDD252E0-2E07-4D32-8E3D-EC73659F0470}" destId="{EF815D35-96B0-4A2E-B259-4C65D7324C5A}" srcOrd="0" destOrd="0" presId="urn:microsoft.com/office/officeart/2018/2/layout/IconLabelList"/>
    <dgm:cxn modelId="{EFA4B4E9-DD5A-4154-BBFF-2D30F68F744C}" srcId="{613BE35A-AA2F-4B13-B7B3-A9245C0819A3}" destId="{BABF5175-791D-4DA5-BFBA-CE2BA37DAE0B}" srcOrd="2" destOrd="0" parTransId="{0CED3366-869C-4887-B163-C347E6C25E25}" sibTransId="{716968B5-A0B5-4FCF-9C72-85170E43661F}"/>
    <dgm:cxn modelId="{B5CA79F3-DFF6-4FF9-B805-B21AD8159BE8}" type="presOf" srcId="{3B334588-355F-463E-A2E4-2002EC419324}" destId="{B37BD4BA-B813-4432-A2C9-F1A9D2A867B2}" srcOrd="0" destOrd="0" presId="urn:microsoft.com/office/officeart/2018/2/layout/IconLabelList"/>
    <dgm:cxn modelId="{B12F97A2-0297-4F43-B7DA-553B4C6E1AA0}" type="presParOf" srcId="{A15F15C4-38EA-4DB4-9E09-E96F973EDC85}" destId="{F57E043A-4867-450B-BCCC-52E18352FD16}" srcOrd="0" destOrd="0" presId="urn:microsoft.com/office/officeart/2018/2/layout/IconLabelList"/>
    <dgm:cxn modelId="{29C3C108-5D79-42E3-B556-40423F30A4DB}" type="presParOf" srcId="{F57E043A-4867-450B-BCCC-52E18352FD16}" destId="{C3998621-7E34-448D-A8F9-C299FC7361E5}" srcOrd="0" destOrd="0" presId="urn:microsoft.com/office/officeart/2018/2/layout/IconLabelList"/>
    <dgm:cxn modelId="{D349707D-1FEA-4D92-9867-5A069EFDC3F4}" type="presParOf" srcId="{F57E043A-4867-450B-BCCC-52E18352FD16}" destId="{46F5E7C5-7547-4800-97BE-7B8DF3D9AC90}" srcOrd="1" destOrd="0" presId="urn:microsoft.com/office/officeart/2018/2/layout/IconLabelList"/>
    <dgm:cxn modelId="{0BB73EF2-8FF8-4BA5-AC39-283E4A299198}" type="presParOf" srcId="{F57E043A-4867-450B-BCCC-52E18352FD16}" destId="{EF815D35-96B0-4A2E-B259-4C65D7324C5A}" srcOrd="2" destOrd="0" presId="urn:microsoft.com/office/officeart/2018/2/layout/IconLabelList"/>
    <dgm:cxn modelId="{7818815E-95E9-444B-A339-4258C470FC00}" type="presParOf" srcId="{A15F15C4-38EA-4DB4-9E09-E96F973EDC85}" destId="{09EF2DBA-5986-466B-BAB6-988C87498EFA}" srcOrd="1" destOrd="0" presId="urn:microsoft.com/office/officeart/2018/2/layout/IconLabelList"/>
    <dgm:cxn modelId="{3DF7975B-FD49-4E6D-AB40-224CEF6260C9}" type="presParOf" srcId="{A15F15C4-38EA-4DB4-9E09-E96F973EDC85}" destId="{CDAFA3FB-378B-4C37-82E2-979C2B4568CB}" srcOrd="2" destOrd="0" presId="urn:microsoft.com/office/officeart/2018/2/layout/IconLabelList"/>
    <dgm:cxn modelId="{82D210F2-A68F-4C0C-B2CD-05657BDEEC03}" type="presParOf" srcId="{CDAFA3FB-378B-4C37-82E2-979C2B4568CB}" destId="{5B50B20B-281A-49E1-9E7F-5FF74064BFC1}" srcOrd="0" destOrd="0" presId="urn:microsoft.com/office/officeart/2018/2/layout/IconLabelList"/>
    <dgm:cxn modelId="{94000389-16CE-4E70-B75B-4432E45D8B03}" type="presParOf" srcId="{CDAFA3FB-378B-4C37-82E2-979C2B4568CB}" destId="{D491A79D-3385-4E54-A9E2-F44670F18621}" srcOrd="1" destOrd="0" presId="urn:microsoft.com/office/officeart/2018/2/layout/IconLabelList"/>
    <dgm:cxn modelId="{1000765F-DEBC-48F0-8FAB-D4FE2B5CAC9D}" type="presParOf" srcId="{CDAFA3FB-378B-4C37-82E2-979C2B4568CB}" destId="{B37BD4BA-B813-4432-A2C9-F1A9D2A867B2}" srcOrd="2" destOrd="0" presId="urn:microsoft.com/office/officeart/2018/2/layout/IconLabelList"/>
    <dgm:cxn modelId="{50EB0D39-D76C-4492-9B7B-85720AC06454}" type="presParOf" srcId="{A15F15C4-38EA-4DB4-9E09-E96F973EDC85}" destId="{19A02781-A033-4473-8BB3-57A99DF2B84C}" srcOrd="3" destOrd="0" presId="urn:microsoft.com/office/officeart/2018/2/layout/IconLabelList"/>
    <dgm:cxn modelId="{92EEA5E0-0A2E-4680-B42F-79D45AFDD1B0}" type="presParOf" srcId="{A15F15C4-38EA-4DB4-9E09-E96F973EDC85}" destId="{3EFBDC0F-E5F8-45D6-9AC6-1D244B67185D}" srcOrd="4" destOrd="0" presId="urn:microsoft.com/office/officeart/2018/2/layout/IconLabelList"/>
    <dgm:cxn modelId="{1169F871-88BD-4514-9099-E35C2766F600}" type="presParOf" srcId="{3EFBDC0F-E5F8-45D6-9AC6-1D244B67185D}" destId="{5B96D483-81BD-4E4B-A67C-4BB532631A2A}" srcOrd="0" destOrd="0" presId="urn:microsoft.com/office/officeart/2018/2/layout/IconLabelList"/>
    <dgm:cxn modelId="{C85BACA8-D49A-4FA9-A008-7B04A888FCC3}" type="presParOf" srcId="{3EFBDC0F-E5F8-45D6-9AC6-1D244B67185D}" destId="{C5E97B02-07AB-4FB0-A109-EF72381DE9CC}" srcOrd="1" destOrd="0" presId="urn:microsoft.com/office/officeart/2018/2/layout/IconLabelList"/>
    <dgm:cxn modelId="{61162A85-27B8-482E-A41A-E4DE6D9665A3}" type="presParOf" srcId="{3EFBDC0F-E5F8-45D6-9AC6-1D244B67185D}" destId="{B3E6E659-3936-4D95-90B2-172FAD9528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621-7E34-448D-A8F9-C299FC7361E5}">
      <dsp:nvSpPr>
        <dsp:cNvPr id="0" name=""/>
        <dsp:cNvSpPr/>
      </dsp:nvSpPr>
      <dsp:spPr>
        <a:xfrm>
          <a:off x="910565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15D35-96B0-4A2E-B259-4C65D7324C5A}">
      <dsp:nvSpPr>
        <dsp:cNvPr id="0" name=""/>
        <dsp:cNvSpPr/>
      </dsp:nvSpPr>
      <dsp:spPr>
        <a:xfrm>
          <a:off x="310125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Arduino formats data for app transfer</a:t>
          </a:r>
          <a:endParaRPr lang="en-US" sz="2100" b="0" i="0" u="none" strike="noStrike" kern="1200" cap="none" baseline="0" noProof="0">
            <a:solidFill>
              <a:srgbClr val="010000"/>
            </a:solidFill>
            <a:latin typeface="Times"/>
            <a:cs typeface="Times"/>
          </a:endParaRPr>
        </a:p>
      </dsp:txBody>
      <dsp:txXfrm>
        <a:off x="310125" y="1671712"/>
        <a:ext cx="2183419" cy="720000"/>
      </dsp:txXfrm>
    </dsp:sp>
    <dsp:sp modelId="{5B50B20B-281A-49E1-9E7F-5FF74064BFC1}">
      <dsp:nvSpPr>
        <dsp:cNvPr id="0" name=""/>
        <dsp:cNvSpPr/>
      </dsp:nvSpPr>
      <dsp:spPr>
        <a:xfrm>
          <a:off x="3476083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BD4BA-B813-4432-A2C9-F1A9D2A867B2}">
      <dsp:nvSpPr>
        <dsp:cNvPr id="0" name=""/>
        <dsp:cNvSpPr/>
      </dsp:nvSpPr>
      <dsp:spPr>
        <a:xfrm>
          <a:off x="2875642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Data is stored until transferred to app</a:t>
          </a:r>
        </a:p>
      </dsp:txBody>
      <dsp:txXfrm>
        <a:off x="2875642" y="1671712"/>
        <a:ext cx="2183419" cy="720000"/>
      </dsp:txXfrm>
    </dsp:sp>
    <dsp:sp modelId="{5B96D483-81BD-4E4B-A67C-4BB532631A2A}">
      <dsp:nvSpPr>
        <dsp:cNvPr id="0" name=""/>
        <dsp:cNvSpPr/>
      </dsp:nvSpPr>
      <dsp:spPr>
        <a:xfrm>
          <a:off x="6041600" y="388605"/>
          <a:ext cx="982538" cy="9825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6E659-3936-4D95-90B2-172FAD9528A4}">
      <dsp:nvSpPr>
        <dsp:cNvPr id="0" name=""/>
        <dsp:cNvSpPr/>
      </dsp:nvSpPr>
      <dsp:spPr>
        <a:xfrm>
          <a:off x="5441160" y="1671712"/>
          <a:ext cx="21834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"/>
              <a:cs typeface="Times"/>
            </a:rPr>
            <a:t>LED indicates when memory is full</a:t>
          </a:r>
        </a:p>
      </dsp:txBody>
      <dsp:txXfrm>
        <a:off x="5441160" y="1671712"/>
        <a:ext cx="218341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461afd1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461afd1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366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52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9600" spc="-267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>
                <a:solidFill>
                  <a:srgbClr val="FFFEFF"/>
                </a:solidFill>
              </a:defRPr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5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79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1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92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782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0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5689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2844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6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920894" y="921019"/>
            <a:ext cx="5219585" cy="124685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Times New Roman"/>
                <a:cs typeface="Times New Roman"/>
              </a:rPr>
              <a:t>GAS (Gait Analysis System)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541703" y="2837767"/>
            <a:ext cx="4060594" cy="897538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 b="1">
                <a:latin typeface="Times New Roman"/>
                <a:cs typeface="Times New Roman"/>
              </a:rPr>
              <a:t>TEAM MEMBERS:</a:t>
            </a:r>
            <a:endParaRPr lang="en-US" sz="1400">
              <a:latin typeface="Times New Roman"/>
              <a:cs typeface="Times New Roman"/>
            </a:endParaRPr>
          </a:p>
          <a:p>
            <a:pPr marL="0" lvl="0" indent="0" rtl="0">
              <a:spcBef>
                <a:spcPts val="200"/>
              </a:spcBef>
              <a:spcAft>
                <a:spcPts val="200"/>
              </a:spcAft>
              <a:buSzPts val="1300"/>
              <a:buNone/>
            </a:pPr>
            <a:r>
              <a:rPr lang="en-US" sz="1400">
                <a:latin typeface="Times New Roman"/>
                <a:cs typeface="Times New Roman"/>
              </a:rPr>
              <a:t>ZOE FOWLER, HOLIDAY GARRISON, RYAN HOPSON, MUAMMAR SAEED, CHRIS SLAGELL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533153" y="2040619"/>
            <a:ext cx="8157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0" i="1" u="none" strike="noStrike" cap="none">
                <a:solidFill>
                  <a:schemeClr val="bg1"/>
                </a:solidFill>
                <a:latin typeface="Times New Roman"/>
                <a:ea typeface="Calibri"/>
                <a:cs typeface="Calibri"/>
                <a:sym typeface="Calibri"/>
              </a:rPr>
              <a:t>Making physical therapy easier for everyone</a:t>
            </a:r>
            <a:endParaRPr lang="en-US" sz="1800" b="0" i="1" u="none" strike="noStrike" cap="none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7A736-579B-45D9-A0C4-4D9A426F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</p:spPr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3ED7-1E44-45EF-82A2-AFB60E711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783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977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Technical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6A1C02-DFEA-4E2F-992A-9B49B400A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04857"/>
              </p:ext>
            </p:extLst>
          </p:nvPr>
        </p:nvGraphicFramePr>
        <p:xfrm>
          <a:off x="456206" y="1194485"/>
          <a:ext cx="8207938" cy="381243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3969">
                  <a:extLst>
                    <a:ext uri="{9D8B030D-6E8A-4147-A177-3AD203B41FA5}">
                      <a16:colId xmlns:a16="http://schemas.microsoft.com/office/drawing/2014/main" val="1628813990"/>
                    </a:ext>
                  </a:extLst>
                </a:gridCol>
                <a:gridCol w="4103969">
                  <a:extLst>
                    <a:ext uri="{9D8B030D-6E8A-4147-A177-3AD203B41FA5}">
                      <a16:colId xmlns:a16="http://schemas.microsoft.com/office/drawing/2014/main" val="4099698262"/>
                    </a:ext>
                  </a:extLst>
                </a:gridCol>
              </a:tblGrid>
              <a:tr h="720869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437715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Battery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≥1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733084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Waist/Ankle Size [6], 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Waist: 91 – 111 cm</a:t>
                      </a: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Times"/>
                        </a:rPr>
                        <a:t>Ankle: 19.7 - 24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4920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2 measurement are based on users' walking rhythm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353232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Measurement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±5%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549703"/>
                  </a:ext>
                </a:extLst>
              </a:tr>
              <a:tr h="60380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"/>
                        </a:rPr>
                        <a:t>Memory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≥1 hour's worth of data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1577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Practical Constraints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58EB1F-387B-4A58-860B-00179C49A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51493"/>
              </p:ext>
            </p:extLst>
          </p:nvPr>
        </p:nvGraphicFramePr>
        <p:xfrm>
          <a:off x="318052" y="1197665"/>
          <a:ext cx="8443188" cy="35929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14396">
                  <a:extLst>
                    <a:ext uri="{9D8B030D-6E8A-4147-A177-3AD203B41FA5}">
                      <a16:colId xmlns:a16="http://schemas.microsoft.com/office/drawing/2014/main" val="117221578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392575304"/>
                    </a:ext>
                  </a:extLst>
                </a:gridCol>
                <a:gridCol w="2814396">
                  <a:extLst>
                    <a:ext uri="{9D8B030D-6E8A-4147-A177-3AD203B41FA5}">
                      <a16:colId xmlns:a16="http://schemas.microsoft.com/office/drawing/2014/main" val="2531316551"/>
                    </a:ext>
                  </a:extLst>
                </a:gridCol>
              </a:tblGrid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621828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Manufacturing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≤2.3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850145"/>
                  </a:ext>
                </a:extLst>
              </a:tr>
              <a:tr h="518988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Economic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~$150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193703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Clothing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Worn over a variety of clothing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006069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Health &amp; Safety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Wires will not be tripped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244741"/>
                  </a:ext>
                </a:extLst>
              </a:tr>
              <a:tr h="678676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Cultural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Multiple types of data are measured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2358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Engineering Standards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D6F08B5-8839-4853-A35E-EBF6EA4AB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25226"/>
              </p:ext>
            </p:extLst>
          </p:nvPr>
        </p:nvGraphicFramePr>
        <p:xfrm>
          <a:off x="372717" y="1197665"/>
          <a:ext cx="8375325" cy="38060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1775">
                  <a:extLst>
                    <a:ext uri="{9D8B030D-6E8A-4147-A177-3AD203B41FA5}">
                      <a16:colId xmlns:a16="http://schemas.microsoft.com/office/drawing/2014/main" val="3430102151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987321032"/>
                    </a:ext>
                  </a:extLst>
                </a:gridCol>
                <a:gridCol w="2791775">
                  <a:extLst>
                    <a:ext uri="{9D8B030D-6E8A-4147-A177-3AD203B41FA5}">
                      <a16:colId xmlns:a16="http://schemas.microsoft.com/office/drawing/2014/main" val="3471734075"/>
                    </a:ext>
                  </a:extLst>
                </a:gridCol>
              </a:tblGrid>
              <a:tr h="7885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"/>
                        </a:rPr>
                        <a:t>Specific 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Standard 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Specification / 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13489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USB 2.0 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"/>
                        </a:rPr>
                        <a:t>Universal Serial Bus Revision 2.0 Specification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USB 2.0 allows connection to the physical therapist’s app.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724351"/>
                  </a:ext>
                </a:extLst>
              </a:tr>
              <a:tr h="896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IEEE 82079 Part 1 [9]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IEEE 82079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An instruction manual is provided so that the product is safely used.</a:t>
                      </a:r>
                      <a:endParaRPr lang="en-US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53053"/>
                  </a:ext>
                </a:extLst>
              </a:tr>
              <a:tr h="11685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IEC 60228 - AWG 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IEC 60228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latin typeface="Times"/>
                        </a:rPr>
                        <a:t>The wires used in the construction of GAS must be an appropriate size according to AWG.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878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Times New Roman"/>
              </a:rPr>
              <a:t>Approach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6C40A7D-429A-4C72-A5DA-E79218FB4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5" r="4" b="4712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00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7" name="Group 121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9" name="Rectangle 126">
            <a:extLst>
              <a:ext uri="{FF2B5EF4-FFF2-40B4-BE49-F238E27FC236}">
                <a16:creationId xmlns:a16="http://schemas.microsoft.com/office/drawing/2014/main" id="{1376FE6E-3875-4BA3-BFD3-1C83AE033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167">
            <a:extLst>
              <a:ext uri="{FF2B5EF4-FFF2-40B4-BE49-F238E27FC236}">
                <a16:creationId xmlns:a16="http://schemas.microsoft.com/office/drawing/2014/main" id="{8DF80DFC-0DAA-4D9C-8708-26E7744A4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7E93B5CF-DC1B-4064-90CA-0640ACCBB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487309AD-9F54-464C-9D5C-F9150E22C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BC9C62A-C653-4416-B29F-2B8637B75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8E22D742-5156-4D69-B462-2E99F39FF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D61B1907-60B8-4FC1-98EA-DEB3F1DAC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F14EF8A0-ED07-4B22-8F80-7513143E7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550E6AEB-8B09-481B-B233-A8D35A88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BC1C3702-CA3C-4D58-AA87-0A1981493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2B883B1C-B586-4A3F-9E1B-EF85AF6A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297B2A8-7568-46B9-ACCF-30568CF4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5C254FE3-EC1A-44F0-B752-2354791B6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E16AC1BB-5503-4804-99EE-E958D42C3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60687E84-3245-4B30-9488-74D33E9E5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DF0E227-412B-4AFB-952B-21EE1EC50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D0D51459-1816-4501-BFB8-11D89FCE7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EEF2FE98-05EB-4725-ACCF-C52D5DF97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36AE0C8D-3882-4E4C-8B0A-D2BF187A0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26FB5F9D-B512-421F-8071-88C359958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C6E4F7F4-DB5A-47A2-8745-C154D0E93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Rectangle 188">
            <a:extLst>
              <a:ext uri="{FF2B5EF4-FFF2-40B4-BE49-F238E27FC236}">
                <a16:creationId xmlns:a16="http://schemas.microsoft.com/office/drawing/2014/main" id="{65AB87A9-8B9A-4793-87D4-AE126DAD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5029"/>
            <a:ext cx="5061786" cy="5153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4661738-4C89-4A6A-AA04-A2B11861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2" y="831959"/>
            <a:ext cx="5018609" cy="3442171"/>
          </a:xfrm>
          <a:prstGeom prst="rect">
            <a:avLst/>
          </a:prstGeom>
          <a:ln w="9525">
            <a:noFill/>
          </a:ln>
        </p:spPr>
      </p:pic>
      <p:grpSp>
        <p:nvGrpSpPr>
          <p:cNvPr id="202" name="Group 190">
            <a:extLst>
              <a:ext uri="{FF2B5EF4-FFF2-40B4-BE49-F238E27FC236}">
                <a16:creationId xmlns:a16="http://schemas.microsoft.com/office/drawing/2014/main" id="{737607C9-4B59-4CB6-AE2D-C25102D55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71734" y="889862"/>
            <a:ext cx="2866947" cy="3358450"/>
            <a:chOff x="807084" y="1186483"/>
            <a:chExt cx="3822597" cy="4477933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1458B88-1946-4006-9355-59CDC73C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Isosceles Triangle 39">
              <a:extLst>
                <a:ext uri="{FF2B5EF4-FFF2-40B4-BE49-F238E27FC236}">
                  <a16:creationId xmlns:a16="http://schemas.microsoft.com/office/drawing/2014/main" id="{E93D5CDB-D8FE-4E91-A168-F8A5603DC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193">
              <a:extLst>
                <a:ext uri="{FF2B5EF4-FFF2-40B4-BE49-F238E27FC236}">
                  <a16:creationId xmlns:a16="http://schemas.microsoft.com/office/drawing/2014/main" id="{D1EE5B02-AD0B-4340-AD50-196911128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5737982" y="1556628"/>
            <a:ext cx="2740927" cy="1532043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4600">
                <a:solidFill>
                  <a:srgbClr val="FFFEFF"/>
                </a:solidFill>
                <a:latin typeface="Times New Roman"/>
                <a:cs typeface="Times New Roman"/>
              </a:rPr>
              <a:t>Hardware Overview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E5D4-E707-4483-A077-1B397C51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3251"/>
            <a:ext cx="8520600" cy="643158"/>
          </a:xfrm>
          <a:solidFill>
            <a:schemeClr val="accent1"/>
          </a:solidFill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Times New Roman"/>
                <a:cs typeface="Calibri Light"/>
              </a:rPr>
              <a:t>Microcontroller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83666-4CEF-4AEC-B3BB-C874977CE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61641"/>
              </p:ext>
            </p:extLst>
          </p:nvPr>
        </p:nvGraphicFramePr>
        <p:xfrm>
          <a:off x="211376" y="1252602"/>
          <a:ext cx="8758755" cy="3839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17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</a:tblGrid>
              <a:tr h="8682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Microcontroller</a:t>
                      </a:r>
                    </a:p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Number of Digital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Number of Analog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Includes 5-V and 3.3-V Regulators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At least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At least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Uno Rev3 [11]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$23.00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Mega 2560 [12]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Arduino Due [13]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43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3F3F3F"/>
              </a:buClr>
              <a:buSzPts val="3000"/>
            </a:pPr>
            <a:r>
              <a:rPr lang="en-US">
                <a:solidFill>
                  <a:schemeClr val="bg1"/>
                </a:solidFill>
                <a:latin typeface="Times"/>
                <a:cs typeface="Times"/>
              </a:rPr>
              <a:t>Motion Sensors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AD3C420-268F-4A7E-BC61-6EBA7B953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76699"/>
              </p:ext>
            </p:extLst>
          </p:nvPr>
        </p:nvGraphicFramePr>
        <p:xfrm>
          <a:off x="211376" y="1346547"/>
          <a:ext cx="8758755" cy="3604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17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75175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Measuring Angle (</a:t>
                      </a:r>
                      <a:r>
                        <a:rPr lang="en-US" sz="1800" b="1" u="none" strike="noStrike" noProof="0">
                          <a:latin typeface="Times"/>
                        </a:rPr>
                        <a:t>°)</a:t>
                      </a:r>
                      <a:endParaRPr lang="en-US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Delay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0.6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HC-SR501 [14]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3 m to 7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 sec to 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SEN-13968 [15]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$15.95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2 m to 5 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0.4 sec to 7.5 sec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AMN34111 [16]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Up to 10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30 sec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9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Distance Sensor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B787B3F-A003-4244-AA65-0E205D87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36609"/>
              </p:ext>
            </p:extLst>
          </p:nvPr>
        </p:nvGraphicFramePr>
        <p:xfrm>
          <a:off x="211376" y="1346547"/>
          <a:ext cx="8758692" cy="3725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8351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833761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927707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1315232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1608811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  <a:gridCol w="1561838">
                  <a:extLst>
                    <a:ext uri="{9D8B030D-6E8A-4147-A177-3AD203B41FA5}">
                      <a16:colId xmlns:a16="http://schemas.microsoft.com/office/drawing/2014/main" val="3025107089"/>
                    </a:ext>
                  </a:extLst>
                </a:gridCol>
                <a:gridCol w="972992">
                  <a:extLst>
                    <a:ext uri="{9D8B030D-6E8A-4147-A177-3AD203B41FA5}">
                      <a16:colId xmlns:a16="http://schemas.microsoft.com/office/drawing/2014/main" val="3033426610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Measuring Angle (</a:t>
                      </a:r>
                      <a:r>
                        <a:rPr lang="en-US" sz="1700" b="1" u="none" strike="noStrike" noProof="0">
                          <a:latin typeface="Times"/>
                        </a:rPr>
                        <a:t>°)</a:t>
                      </a: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Time for One Measurement (</a:t>
                      </a:r>
                      <a:r>
                        <a:rPr lang="en-US" sz="1700" b="1" err="1">
                          <a:latin typeface="Times"/>
                        </a:rPr>
                        <a:t>ms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Time between Measurements (</a:t>
                      </a:r>
                      <a:r>
                        <a:rPr lang="en-US" sz="1700" b="1" err="1">
                          <a:latin typeface="Times"/>
                        </a:rPr>
                        <a:t>ms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100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As small as possible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&lt; 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HC-SR04 [17]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400 cm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60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PING))) #28015 [18]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$29.99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300 cm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N/A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0.2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US-100[19]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$6.95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 cm – 450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Analog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37196"/>
            <a:ext cx="8520600" cy="619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Subsystem Connection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17A1958-5773-4050-9991-2D6698B5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58641"/>
              </p:ext>
            </p:extLst>
          </p:nvPr>
        </p:nvGraphicFramePr>
        <p:xfrm>
          <a:off x="279400" y="1098550"/>
          <a:ext cx="8468296" cy="3787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7074">
                  <a:extLst>
                    <a:ext uri="{9D8B030D-6E8A-4147-A177-3AD203B41FA5}">
                      <a16:colId xmlns:a16="http://schemas.microsoft.com/office/drawing/2014/main" val="2932382569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3680681108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3564408499"/>
                    </a:ext>
                  </a:extLst>
                </a:gridCol>
                <a:gridCol w="2117074">
                  <a:extLst>
                    <a:ext uri="{9D8B030D-6E8A-4147-A177-3AD203B41FA5}">
                      <a16:colId xmlns:a16="http://schemas.microsoft.com/office/drawing/2014/main" val="2448459640"/>
                    </a:ext>
                  </a:extLst>
                </a:gridCol>
              </a:tblGrid>
              <a:tr h="55245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Wired Connection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"/>
                        </a:rPr>
                        <a:t>Wireless Bluetooth Connection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814540757"/>
                  </a:ext>
                </a:extLst>
              </a:tr>
              <a:tr h="6067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3877"/>
                  </a:ext>
                </a:extLst>
              </a:tr>
              <a:tr h="7765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Less Expensive and Lightweight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Trip Hazard – Can Be Avoided By Using a Knee Brace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No Trip Hazard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More Expensive and Heavy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685959"/>
                  </a:ext>
                </a:extLst>
              </a:tr>
              <a:tr h="93757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Less Current Consumption/ Longer Battery Life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More Current Consumption/ Shorter Battery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790757"/>
                  </a:ext>
                </a:extLst>
              </a:tr>
              <a:tr h="7765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 Piece – Harder to Lose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3 Pieces – Easier to 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6772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40503A-00FA-4545-8EED-C038341A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06" y="1680015"/>
            <a:ext cx="1959097" cy="2612130"/>
          </a:xfrm>
          <a:prstGeom prst="rect">
            <a:avLst/>
          </a:prstGeom>
        </p:spPr>
      </p:pic>
      <p:pic>
        <p:nvPicPr>
          <p:cNvPr id="5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11EBC83-396E-40D6-AB23-98D947A9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32" y="1680390"/>
            <a:ext cx="1961066" cy="2612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3D043-5E6C-4FE3-B26B-417A9F9C7199}"/>
              </a:ext>
            </a:extLst>
          </p:cNvPr>
          <p:cNvSpPr txBox="1"/>
          <p:nvPr/>
        </p:nvSpPr>
        <p:spPr>
          <a:xfrm>
            <a:off x="1180578" y="4292512"/>
            <a:ext cx="1968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Zoe Fowler (Team Lead &amp; Hardware Design)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8D253-BBA6-43CF-9DD1-1DB3E57399B6}"/>
              </a:ext>
            </a:extLst>
          </p:cNvPr>
          <p:cNvSpPr txBox="1"/>
          <p:nvPr/>
        </p:nvSpPr>
        <p:spPr>
          <a:xfrm>
            <a:off x="5752577" y="4292511"/>
            <a:ext cx="1968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Chris Slagell (Hardware Design)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3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Memory Chip</a:t>
            </a:r>
            <a:endParaRPr lang="en-US">
              <a:solidFill>
                <a:schemeClr val="bg1"/>
              </a:solidFill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4B69A4-8101-4FDB-A415-2F1FF830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616838"/>
              </p:ext>
            </p:extLst>
          </p:nvPr>
        </p:nvGraphicFramePr>
        <p:xfrm>
          <a:off x="305009" y="1231246"/>
          <a:ext cx="8585291" cy="3786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037">
                  <a:extLst>
                    <a:ext uri="{9D8B030D-6E8A-4147-A177-3AD203B41FA5}">
                      <a16:colId xmlns:a16="http://schemas.microsoft.com/office/drawing/2014/main" val="497466739"/>
                    </a:ext>
                  </a:extLst>
                </a:gridCol>
                <a:gridCol w="1354726">
                  <a:extLst>
                    <a:ext uri="{9D8B030D-6E8A-4147-A177-3AD203B41FA5}">
                      <a16:colId xmlns:a16="http://schemas.microsoft.com/office/drawing/2014/main" val="2092071163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3511696046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528080023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4009926624"/>
                    </a:ext>
                  </a:extLst>
                </a:gridCol>
                <a:gridCol w="1430882">
                  <a:extLst>
                    <a:ext uri="{9D8B030D-6E8A-4147-A177-3AD203B41FA5}">
                      <a16:colId xmlns:a16="http://schemas.microsoft.com/office/drawing/2014/main" val="3490753687"/>
                    </a:ext>
                  </a:extLst>
                </a:gridCol>
              </a:tblGrid>
              <a:tr h="71801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Memory 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Storage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Current 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Supply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Type of Chip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393697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&lt; $20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&gt; 55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&lt; 10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3.3 V or 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275135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CAT25512 [20]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64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3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1.8 V to 5.5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EEPROM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593670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LE25S81A [21]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1000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5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1.65 V to 1.95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13604"/>
                  </a:ext>
                </a:extLst>
              </a:tr>
              <a:tr h="718018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Arduino MKR MEM Shield [22]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$19.50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2000 kB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 mA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2.7 V to 3.6 V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Flash Memory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089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Battery</a:t>
            </a:r>
            <a:endParaRPr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596F7EA-9372-40A3-BD3F-B77730E7A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001216"/>
              </p:ext>
            </p:extLst>
          </p:nvPr>
        </p:nvGraphicFramePr>
        <p:xfrm>
          <a:off x="117431" y="1338718"/>
          <a:ext cx="8758713" cy="3604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866">
                  <a:extLst>
                    <a:ext uri="{9D8B030D-6E8A-4147-A177-3AD203B41FA5}">
                      <a16:colId xmlns:a16="http://schemas.microsoft.com/office/drawing/2014/main" val="2388346528"/>
                    </a:ext>
                  </a:extLst>
                </a:gridCol>
                <a:gridCol w="728075">
                  <a:extLst>
                    <a:ext uri="{9D8B030D-6E8A-4147-A177-3AD203B41FA5}">
                      <a16:colId xmlns:a16="http://schemas.microsoft.com/office/drawing/2014/main" val="2945983702"/>
                    </a:ext>
                  </a:extLst>
                </a:gridCol>
                <a:gridCol w="927707">
                  <a:extLst>
                    <a:ext uri="{9D8B030D-6E8A-4147-A177-3AD203B41FA5}">
                      <a16:colId xmlns:a16="http://schemas.microsoft.com/office/drawing/2014/main" val="1899213279"/>
                    </a:ext>
                  </a:extLst>
                </a:gridCol>
                <a:gridCol w="904222">
                  <a:extLst>
                    <a:ext uri="{9D8B030D-6E8A-4147-A177-3AD203B41FA5}">
                      <a16:colId xmlns:a16="http://schemas.microsoft.com/office/drawing/2014/main" val="877380465"/>
                    </a:ext>
                  </a:extLst>
                </a:gridCol>
                <a:gridCol w="904219">
                  <a:extLst>
                    <a:ext uri="{9D8B030D-6E8A-4147-A177-3AD203B41FA5}">
                      <a16:colId xmlns:a16="http://schemas.microsoft.com/office/drawing/2014/main" val="1624058021"/>
                    </a:ext>
                  </a:extLst>
                </a:gridCol>
                <a:gridCol w="1149996">
                  <a:extLst>
                    <a:ext uri="{9D8B030D-6E8A-4147-A177-3AD203B41FA5}">
                      <a16:colId xmlns:a16="http://schemas.microsoft.com/office/drawing/2014/main" val="72918552"/>
                    </a:ext>
                  </a:extLst>
                </a:gridCol>
                <a:gridCol w="1165299">
                  <a:extLst>
                    <a:ext uri="{9D8B030D-6E8A-4147-A177-3AD203B41FA5}">
                      <a16:colId xmlns:a16="http://schemas.microsoft.com/office/drawing/2014/main" val="1361728886"/>
                    </a:ext>
                  </a:extLst>
                </a:gridCol>
                <a:gridCol w="1464329">
                  <a:extLst>
                    <a:ext uri="{9D8B030D-6E8A-4147-A177-3AD203B41FA5}">
                      <a16:colId xmlns:a16="http://schemas.microsoft.com/office/drawing/2014/main" val="2354465470"/>
                    </a:ext>
                  </a:extLst>
                </a:gridCol>
              </a:tblGrid>
              <a:tr h="7477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Product</a:t>
                      </a:r>
                    </a:p>
                    <a:p>
                      <a:pPr lvl="0" algn="ctr">
                        <a:buNone/>
                      </a:pPr>
                      <a:endParaRPr lang="en-US" sz="1700" b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Volume (</a:t>
                      </a:r>
                      <a:r>
                        <a:rPr lang="en-US" sz="1700" b="1" i="0" u="none" strike="noStrike" noProof="0">
                          <a:latin typeface="Times"/>
                        </a:rPr>
                        <a:t>cm</a:t>
                      </a:r>
                      <a:r>
                        <a:rPr lang="en-US" sz="1700" b="1" i="0" u="none" strike="noStrike" baseline="30000" noProof="0">
                          <a:latin typeface="Times"/>
                        </a:rPr>
                        <a:t>3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Weight (g)</a:t>
                      </a:r>
                      <a:endParaRPr lang="en-US" sz="1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Times"/>
                        </a:rPr>
                        <a:t>Output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Capacity (</a:t>
                      </a:r>
                      <a:r>
                        <a:rPr lang="en-US" sz="1700" b="1" err="1">
                          <a:latin typeface="Times"/>
                        </a:rPr>
                        <a:t>mAh</a:t>
                      </a:r>
                      <a:r>
                        <a:rPr lang="en-US" sz="1700" b="1">
                          <a:latin typeface="Time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Chemical Makeup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latin typeface="Times"/>
                        </a:rPr>
                        <a:t>Rechargeable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8793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$10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&lt; 454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7 to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&gt; 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27920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6LR61 [23]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$3.36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21.0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46.0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580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ZnMnO2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72482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PP45 [24]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$44.99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258.75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3000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NiMH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59061"/>
                  </a:ext>
                </a:extLst>
              </a:tr>
              <a:tr h="71429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DL-5 [25]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$3.49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43.26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54.4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"/>
                        </a:rPr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2200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ZnMnO2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7803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889862"/>
            <a:ext cx="2866947" cy="3358450"/>
            <a:chOff x="807084" y="1186483"/>
            <a:chExt cx="3822597" cy="447793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671561" y="1556628"/>
            <a:ext cx="2740927" cy="1532043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 fontScale="90000"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5000">
                <a:solidFill>
                  <a:srgbClr val="FFFEFF"/>
                </a:solidFill>
                <a:latin typeface="Times New Roman"/>
                <a:cs typeface="Times New Roman"/>
              </a:rPr>
              <a:t>Software Overview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0112" y="-5029"/>
            <a:ext cx="5063887" cy="5153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DF6E72F-55CD-4C61-B3EC-2B3A648F5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46" y="693181"/>
            <a:ext cx="4590239" cy="3763995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Control Detection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AE5500-E961-48B0-9315-9D3BA89C9991}"/>
              </a:ext>
            </a:extLst>
          </p:cNvPr>
          <p:cNvSpPr/>
          <p:nvPr/>
        </p:nvSpPr>
        <p:spPr>
          <a:xfrm>
            <a:off x="312644" y="1134523"/>
            <a:ext cx="2285998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Belt's power button is pressed.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B2490-2605-489B-9642-305FCB0FACEB}"/>
              </a:ext>
            </a:extLst>
          </p:cNvPr>
          <p:cNvSpPr/>
          <p:nvPr/>
        </p:nvSpPr>
        <p:spPr>
          <a:xfrm>
            <a:off x="3426011" y="1134523"/>
            <a:ext cx="2285997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50">
                <a:solidFill>
                  <a:schemeClr val="tx1"/>
                </a:solidFill>
                <a:latin typeface="Times"/>
                <a:cs typeface="Times"/>
              </a:rPr>
              <a:t>Initialize ultrasonic and PIR Sensors. Flash LED slowly once if sensors are not responding.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D58A24-D844-4A23-ACB4-97381998DB08}"/>
              </a:ext>
            </a:extLst>
          </p:cNvPr>
          <p:cNvSpPr/>
          <p:nvPr/>
        </p:nvSpPr>
        <p:spPr>
          <a:xfrm>
            <a:off x="312644" y="2108103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the battery is low, LED should blink twice every two seconds.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CFF9C9-0DCE-4056-BD5C-B97A6198E9AD}"/>
              </a:ext>
            </a:extLst>
          </p:cNvPr>
          <p:cNvSpPr/>
          <p:nvPr/>
        </p:nvSpPr>
        <p:spPr>
          <a:xfrm>
            <a:off x="312643" y="3084022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memory is full, blink five times every two seconds.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F94625-78F6-46F7-982B-8FF71B603B19}"/>
              </a:ext>
            </a:extLst>
          </p:cNvPr>
          <p:cNvSpPr/>
          <p:nvPr/>
        </p:nvSpPr>
        <p:spPr>
          <a:xfrm>
            <a:off x="3432361" y="2108688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USB is connected, deactivate all sensors.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A74FD5-F377-4E2B-913B-9C666D84083F}"/>
              </a:ext>
            </a:extLst>
          </p:cNvPr>
          <p:cNvSpPr/>
          <p:nvPr/>
        </p:nvSpPr>
        <p:spPr>
          <a:xfrm>
            <a:off x="3426011" y="3084022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Package data and transfer once the Android app is ready.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9DADD7-C924-4F26-B792-9786E24A72D6}"/>
              </a:ext>
            </a:extLst>
          </p:cNvPr>
          <p:cNvSpPr/>
          <p:nvPr/>
        </p:nvSpPr>
        <p:spPr>
          <a:xfrm>
            <a:off x="6552079" y="1134523"/>
            <a:ext cx="2285999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Sensors start recording after ultrasonic sensors detect first step.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277245-8A15-4ACA-934C-C9FB1A5932E3}"/>
              </a:ext>
            </a:extLst>
          </p:cNvPr>
          <p:cNvSpPr/>
          <p:nvPr/>
        </p:nvSpPr>
        <p:spPr>
          <a:xfrm>
            <a:off x="6552079" y="2108688"/>
            <a:ext cx="2292722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PIR and Ultrasonic sensors record raw sensor data.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22180D-E8DD-4ED4-A374-580C74688CFD}"/>
              </a:ext>
            </a:extLst>
          </p:cNvPr>
          <p:cNvSpPr/>
          <p:nvPr/>
        </p:nvSpPr>
        <p:spPr>
          <a:xfrm>
            <a:off x="6552079" y="3084022"/>
            <a:ext cx="2292722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If power button is pressed to turn off, save data in memory.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A146C5-B179-4EA5-B00D-56F2DF910A27}"/>
              </a:ext>
            </a:extLst>
          </p:cNvPr>
          <p:cNvSpPr/>
          <p:nvPr/>
        </p:nvSpPr>
        <p:spPr>
          <a:xfrm>
            <a:off x="3430428" y="4066290"/>
            <a:ext cx="2285997" cy="7302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/>
                <a:cs typeface="Times"/>
              </a:rPr>
              <a:t>Display the package of data by timestamps in the app.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1EBAC3-3794-4D0D-AEA9-F87D8581CE78}"/>
              </a:ext>
            </a:extLst>
          </p:cNvPr>
          <p:cNvCxnSpPr/>
          <p:nvPr/>
        </p:nvCxnSpPr>
        <p:spPr>
          <a:xfrm>
            <a:off x="1431925" y="18573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BA6D72-5EEF-4624-8A4C-6835627DC734}"/>
              </a:ext>
            </a:extLst>
          </p:cNvPr>
          <p:cNvCxnSpPr>
            <a:cxnSpLocks/>
          </p:cNvCxnSpPr>
          <p:nvPr/>
        </p:nvCxnSpPr>
        <p:spPr>
          <a:xfrm>
            <a:off x="1431924" y="284162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4CE862-9A83-469B-A85B-3AA0C073A6C5}"/>
              </a:ext>
            </a:extLst>
          </p:cNvPr>
          <p:cNvCxnSpPr>
            <a:cxnSpLocks/>
          </p:cNvCxnSpPr>
          <p:nvPr/>
        </p:nvCxnSpPr>
        <p:spPr>
          <a:xfrm flipV="1">
            <a:off x="2600324" y="1495425"/>
            <a:ext cx="7620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CAC1E-6F7B-4E9F-A0CA-40191D3D21BE}"/>
              </a:ext>
            </a:extLst>
          </p:cNvPr>
          <p:cNvCxnSpPr>
            <a:cxnSpLocks/>
          </p:cNvCxnSpPr>
          <p:nvPr/>
        </p:nvCxnSpPr>
        <p:spPr>
          <a:xfrm flipV="1">
            <a:off x="5718173" y="1495424"/>
            <a:ext cx="7620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95824C-A6F6-4861-9704-ED3083F47C1E}"/>
              </a:ext>
            </a:extLst>
          </p:cNvPr>
          <p:cNvCxnSpPr>
            <a:cxnSpLocks/>
          </p:cNvCxnSpPr>
          <p:nvPr/>
        </p:nvCxnSpPr>
        <p:spPr>
          <a:xfrm>
            <a:off x="4568824" y="18700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2F1DAE-79A8-4CE6-9E57-46A58ECEBBE5}"/>
              </a:ext>
            </a:extLst>
          </p:cNvPr>
          <p:cNvCxnSpPr>
            <a:cxnSpLocks/>
          </p:cNvCxnSpPr>
          <p:nvPr/>
        </p:nvCxnSpPr>
        <p:spPr>
          <a:xfrm>
            <a:off x="4568825" y="28352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0F5357-A67E-4498-A8C9-7199831CFC4F}"/>
              </a:ext>
            </a:extLst>
          </p:cNvPr>
          <p:cNvCxnSpPr>
            <a:cxnSpLocks/>
          </p:cNvCxnSpPr>
          <p:nvPr/>
        </p:nvCxnSpPr>
        <p:spPr>
          <a:xfrm>
            <a:off x="4568824" y="381952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FF9AEE-6EE0-4983-8360-56FB2B7FF581}"/>
              </a:ext>
            </a:extLst>
          </p:cNvPr>
          <p:cNvCxnSpPr>
            <a:cxnSpLocks/>
          </p:cNvCxnSpPr>
          <p:nvPr/>
        </p:nvCxnSpPr>
        <p:spPr>
          <a:xfrm>
            <a:off x="7693024" y="18700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63AA0A-F792-4174-B3CB-CDDB45AA27C0}"/>
              </a:ext>
            </a:extLst>
          </p:cNvPr>
          <p:cNvCxnSpPr>
            <a:cxnSpLocks/>
          </p:cNvCxnSpPr>
          <p:nvPr/>
        </p:nvCxnSpPr>
        <p:spPr>
          <a:xfrm>
            <a:off x="7693025" y="2835275"/>
            <a:ext cx="6350" cy="1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>
              <a:buClr>
                <a:srgbClr val="3F3F3F"/>
              </a:buClr>
              <a:buSzPts val="4800"/>
            </a:pPr>
            <a:r>
              <a:rPr lang="en-US">
                <a:latin typeface="Times New Roman"/>
                <a:cs typeface="Times New Roman"/>
              </a:rPr>
              <a:t>Data Processing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65DA9E-EB71-4091-BA4A-CFF8AFA6D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342113"/>
              </p:ext>
            </p:extLst>
          </p:nvPr>
        </p:nvGraphicFramePr>
        <p:xfrm>
          <a:off x="17859" y="994171"/>
          <a:ext cx="908382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278">
                  <a:extLst>
                    <a:ext uri="{9D8B030D-6E8A-4147-A177-3AD203B41FA5}">
                      <a16:colId xmlns:a16="http://schemas.microsoft.com/office/drawing/2014/main" val="3932950584"/>
                    </a:ext>
                  </a:extLst>
                </a:gridCol>
                <a:gridCol w="3815556">
                  <a:extLst>
                    <a:ext uri="{9D8B030D-6E8A-4147-A177-3AD203B41FA5}">
                      <a16:colId xmlns:a16="http://schemas.microsoft.com/office/drawing/2014/main" val="3432109924"/>
                    </a:ext>
                  </a:extLst>
                </a:gridCol>
                <a:gridCol w="3664994">
                  <a:extLst>
                    <a:ext uri="{9D8B030D-6E8A-4147-A177-3AD203B41FA5}">
                      <a16:colId xmlns:a16="http://schemas.microsoft.com/office/drawing/2014/main" val="3461603669"/>
                    </a:ext>
                  </a:extLst>
                </a:gridCol>
              </a:tblGrid>
              <a:tr h="8214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Type of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PIR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Ultrasonic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12410"/>
                  </a:ext>
                </a:extLst>
              </a:tr>
              <a:tr h="8214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Returned Sensor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>
                        <a:latin typeface="Time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Pin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Times"/>
                        </a:rPr>
                        <a:t>Distance and Sound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841310"/>
                  </a:ext>
                </a:extLst>
              </a:tr>
              <a:tr h="1088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"/>
                        </a:rPr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Increment Arm-sway counter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Raise flag if nearby objects detected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Triggers ultrasonic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Upon parallel position: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1. Start or reset timers for step time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2. increment number of steps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3. Width b/w users'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152592"/>
                  </a:ext>
                </a:extLst>
              </a:tr>
              <a:tr h="1088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"/>
                        </a:rPr>
                        <a:t>Calculated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Time taken b/w arm swings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Ratio of position to arms relative to the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Length of walking section in minutes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Width of users' feet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Times"/>
                        </a:rPr>
                        <a:t>Avg. Time taken for each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86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736CAA0C-7445-4CE1-A768-F640595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70272AE-5158-4A40-83F6-6785051D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236" name="Freeform 5">
              <a:extLst>
                <a:ext uri="{FF2B5EF4-FFF2-40B4-BE49-F238E27FC236}">
                  <a16:creationId xmlns:a16="http://schemas.microsoft.com/office/drawing/2014/main" id="{6FAC4ADE-9F3A-4FA2-8691-7B0261E93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">
              <a:extLst>
                <a:ext uri="{FF2B5EF4-FFF2-40B4-BE49-F238E27FC236}">
                  <a16:creationId xmlns:a16="http://schemas.microsoft.com/office/drawing/2014/main" id="{ACA39BA8-1A6D-40A9-9044-7276F845D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">
              <a:extLst>
                <a:ext uri="{FF2B5EF4-FFF2-40B4-BE49-F238E27FC236}">
                  <a16:creationId xmlns:a16="http://schemas.microsoft.com/office/drawing/2014/main" id="{DE84A7F2-247B-4AE3-96E5-6E5A05019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D287F904-C5B6-4E91-9BFC-3416BF6C9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">
              <a:extLst>
                <a:ext uri="{FF2B5EF4-FFF2-40B4-BE49-F238E27FC236}">
                  <a16:creationId xmlns:a16="http://schemas.microsoft.com/office/drawing/2014/main" id="{2653A0EB-E3D0-4025-B431-7042D11D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">
              <a:extLst>
                <a:ext uri="{FF2B5EF4-FFF2-40B4-BE49-F238E27FC236}">
                  <a16:creationId xmlns:a16="http://schemas.microsoft.com/office/drawing/2014/main" id="{EAE3F9E3-BD83-40F4-A311-0DFBF3EE2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1">
              <a:extLst>
                <a:ext uri="{FF2B5EF4-FFF2-40B4-BE49-F238E27FC236}">
                  <a16:creationId xmlns:a16="http://schemas.microsoft.com/office/drawing/2014/main" id="{FC1D9595-FA31-4924-8D06-2E32753E5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2">
              <a:extLst>
                <a:ext uri="{FF2B5EF4-FFF2-40B4-BE49-F238E27FC236}">
                  <a16:creationId xmlns:a16="http://schemas.microsoft.com/office/drawing/2014/main" id="{E0B88530-AE44-47E4-B6B0-14E06C222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3">
              <a:extLst>
                <a:ext uri="{FF2B5EF4-FFF2-40B4-BE49-F238E27FC236}">
                  <a16:creationId xmlns:a16="http://schemas.microsoft.com/office/drawing/2014/main" id="{9BD14215-F39A-4468-9FBA-6E0BFCA1E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">
              <a:extLst>
                <a:ext uri="{FF2B5EF4-FFF2-40B4-BE49-F238E27FC236}">
                  <a16:creationId xmlns:a16="http://schemas.microsoft.com/office/drawing/2014/main" id="{21597AD9-B54E-483F-926D-5912BEB3A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">
              <a:extLst>
                <a:ext uri="{FF2B5EF4-FFF2-40B4-BE49-F238E27FC236}">
                  <a16:creationId xmlns:a16="http://schemas.microsoft.com/office/drawing/2014/main" id="{2AE63BE0-6ECE-4B07-A0C5-4CEE87C8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A4211246-DC87-4FC7-826F-DB71C8FBF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7">
              <a:extLst>
                <a:ext uri="{FF2B5EF4-FFF2-40B4-BE49-F238E27FC236}">
                  <a16:creationId xmlns:a16="http://schemas.microsoft.com/office/drawing/2014/main" id="{01796C3F-2394-446D-AE81-60BEF2B0C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8">
              <a:extLst>
                <a:ext uri="{FF2B5EF4-FFF2-40B4-BE49-F238E27FC236}">
                  <a16:creationId xmlns:a16="http://schemas.microsoft.com/office/drawing/2014/main" id="{1103EF91-2F2B-45D8-BA7C-98278222C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9">
              <a:extLst>
                <a:ext uri="{FF2B5EF4-FFF2-40B4-BE49-F238E27FC236}">
                  <a16:creationId xmlns:a16="http://schemas.microsoft.com/office/drawing/2014/main" id="{F985B98A-6A3A-494F-B7E2-166ABC4A8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0">
              <a:extLst>
                <a:ext uri="{FF2B5EF4-FFF2-40B4-BE49-F238E27FC236}">
                  <a16:creationId xmlns:a16="http://schemas.microsoft.com/office/drawing/2014/main" id="{AA61741D-BCDD-4660-94B6-03CB2C490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730CAFAD-E895-4488-8638-BA92BC7EC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2">
              <a:extLst>
                <a:ext uri="{FF2B5EF4-FFF2-40B4-BE49-F238E27FC236}">
                  <a16:creationId xmlns:a16="http://schemas.microsoft.com/office/drawing/2014/main" id="{9E0837A1-EE3B-418D-B06D-A53D09721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">
              <a:extLst>
                <a:ext uri="{FF2B5EF4-FFF2-40B4-BE49-F238E27FC236}">
                  <a16:creationId xmlns:a16="http://schemas.microsoft.com/office/drawing/2014/main" id="{C8EAC3D3-6C5B-4FA8-B987-3A577DDFC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">
              <a:extLst>
                <a:ext uri="{FF2B5EF4-FFF2-40B4-BE49-F238E27FC236}">
                  <a16:creationId xmlns:a16="http://schemas.microsoft.com/office/drawing/2014/main" id="{0D9AAEC3-7654-47E2-8B53-6D6BC8C1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">
              <a:extLst>
                <a:ext uri="{FF2B5EF4-FFF2-40B4-BE49-F238E27FC236}">
                  <a16:creationId xmlns:a16="http://schemas.microsoft.com/office/drawing/2014/main" id="{CCC18012-EBEA-4162-BA3A-4EC05A46E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8" name="Isosceles Triangle 39">
            <a:extLst>
              <a:ext uri="{FF2B5EF4-FFF2-40B4-BE49-F238E27FC236}">
                <a16:creationId xmlns:a16="http://schemas.microsoft.com/office/drawing/2014/main" id="{5D0F92D1-FACF-4DC3-9048-E6A42453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57466" y="4324095"/>
            <a:ext cx="229068" cy="1974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05D70D6-8744-4C0F-B4DC-3C3FBDD90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8516" y="3615879"/>
            <a:ext cx="6226967" cy="7107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1521618" y="3683724"/>
            <a:ext cx="6100764" cy="578374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b="0" i="0" kern="1200" cap="none" spc="-150">
                <a:solidFill>
                  <a:srgbClr val="FFFEFF"/>
                </a:solidFill>
                <a:effectLst/>
                <a:latin typeface="Times New Roman"/>
                <a:cs typeface="Times New Roman"/>
              </a:rPr>
              <a:t>Memory Storage</a:t>
            </a:r>
          </a:p>
        </p:txBody>
      </p:sp>
      <p:graphicFrame>
        <p:nvGraphicFramePr>
          <p:cNvPr id="225" name="Google Shape;220;p37">
            <a:extLst>
              <a:ext uri="{FF2B5EF4-FFF2-40B4-BE49-F238E27FC236}">
                <a16:creationId xmlns:a16="http://schemas.microsoft.com/office/drawing/2014/main" id="{346C10F2-1F4C-46D5-BA61-5A068EF32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064285"/>
              </p:ext>
            </p:extLst>
          </p:nvPr>
        </p:nvGraphicFramePr>
        <p:xfrm>
          <a:off x="603504" y="602389"/>
          <a:ext cx="7934705" cy="27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roup 319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2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3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4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5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6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8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9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3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9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0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1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42" name="Group 34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3" name="Rectangle 345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346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348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sz="3100">
                <a:solidFill>
                  <a:schemeClr val="tx2"/>
                </a:solidFill>
              </a:rPr>
              <a:t>Data Transferring</a:t>
            </a:r>
          </a:p>
        </p:txBody>
      </p:sp>
      <p:sp>
        <p:nvSpPr>
          <p:cNvPr id="448" name="Rectangle 368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0179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21B9AF-0BC1-4CA4-B291-508A1AE01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3" r="-4" b="9853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9E81D-44F0-4DCB-A5DD-B49451EFA562}"/>
              </a:ext>
            </a:extLst>
          </p:cNvPr>
          <p:cNvSpPr txBox="1"/>
          <p:nvPr/>
        </p:nvSpPr>
        <p:spPr>
          <a:xfrm>
            <a:off x="4785527" y="1671637"/>
            <a:ext cx="3771696" cy="27747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Turning the belt on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USB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Pairing devices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Pressing the upload button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rgbClr val="0179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Refresh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Smartphone Application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2AE2D1-53D5-42CD-A191-ED4EF9169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00"/>
          <a:stretch/>
        </p:blipFill>
        <p:spPr>
          <a:xfrm>
            <a:off x="4753180" y="1477257"/>
            <a:ext cx="4067734" cy="2385165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5D86C70-4C69-488B-956B-24C1FBC89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80" b="207"/>
          <a:stretch/>
        </p:blipFill>
        <p:spPr>
          <a:xfrm>
            <a:off x="310325" y="1411796"/>
            <a:ext cx="4108077" cy="24859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Progress and Conclusions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6CB2810-979C-4181-BBD2-B8734BEB4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8" r="4" b="17668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248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Isosceles Triangle 269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3" name="Rectangle 272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276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6" name="Rectangle 295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5029"/>
            <a:ext cx="9146010" cy="30957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AEF4123A-764D-4D78-82B5-46B62451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36" y="426251"/>
            <a:ext cx="6134532" cy="2423140"/>
          </a:xfrm>
          <a:prstGeom prst="rect">
            <a:avLst/>
          </a:prstGeom>
          <a:ln w="12700">
            <a:noFill/>
          </a:ln>
        </p:spPr>
      </p:pic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299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1262986" y="3220041"/>
            <a:ext cx="6625241" cy="545811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200">
                <a:solidFill>
                  <a:srgbClr val="FFFEFF"/>
                </a:solidFill>
                <a:latin typeface="Times New Roman"/>
                <a:cs typeface="Times New Roman"/>
              </a:rPr>
              <a:t>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011" y="479453"/>
            <a:ext cx="8520600" cy="806809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ABC5996-4CAE-422A-94AF-3D27A91D5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-43" r="7509" b="108"/>
          <a:stretch/>
        </p:blipFill>
        <p:spPr>
          <a:xfrm>
            <a:off x="451684" y="1626546"/>
            <a:ext cx="1955297" cy="260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081C6-9596-4952-9C08-FD8A1D9BAADD}"/>
              </a:ext>
            </a:extLst>
          </p:cNvPr>
          <p:cNvSpPr txBox="1"/>
          <p:nvPr/>
        </p:nvSpPr>
        <p:spPr>
          <a:xfrm>
            <a:off x="455111" y="4238540"/>
            <a:ext cx="1968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Muammar Saeed (Software Design)</a:t>
            </a:r>
          </a:p>
        </p:txBody>
      </p:sp>
      <p:pic>
        <p:nvPicPr>
          <p:cNvPr id="4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2DE706B2-0ACB-4C19-A099-4FE66810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48" y="1620120"/>
            <a:ext cx="1968500" cy="261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FD920-2712-4B1D-B274-85E40AE5ED0C}"/>
              </a:ext>
            </a:extLst>
          </p:cNvPr>
          <p:cNvSpPr txBox="1"/>
          <p:nvPr/>
        </p:nvSpPr>
        <p:spPr>
          <a:xfrm>
            <a:off x="3218839" y="4238540"/>
            <a:ext cx="1968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Holiday Garrison</a:t>
            </a:r>
          </a:p>
          <a:p>
            <a:pPr algn="ctr"/>
            <a:r>
              <a:rPr lang="en-US" sz="1200" b="1">
                <a:latin typeface="Times"/>
              </a:rPr>
              <a:t>(Software Design)</a:t>
            </a:r>
          </a:p>
        </p:txBody>
      </p:sp>
      <p:pic>
        <p:nvPicPr>
          <p:cNvPr id="7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A20B08-62CD-480F-916B-A6595DF86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33" y="1620291"/>
            <a:ext cx="1967116" cy="2616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1CC894-6496-4C92-ACBC-3854EAAD06F8}"/>
              </a:ext>
            </a:extLst>
          </p:cNvPr>
          <p:cNvSpPr txBox="1"/>
          <p:nvPr/>
        </p:nvSpPr>
        <p:spPr>
          <a:xfrm>
            <a:off x="6201598" y="4238539"/>
            <a:ext cx="1968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"/>
              </a:rPr>
              <a:t>Ryan Hopson</a:t>
            </a:r>
          </a:p>
          <a:p>
            <a:pPr algn="ctr"/>
            <a:r>
              <a:rPr lang="en-US" sz="1200" b="1">
                <a:latin typeface="Times"/>
              </a:rPr>
              <a:t>(Software Design)</a:t>
            </a:r>
          </a:p>
        </p:txBody>
      </p:sp>
    </p:spTree>
    <p:extLst>
      <p:ext uri="{BB962C8B-B14F-4D97-AF65-F5344CB8AC3E}">
        <p14:creationId xmlns:p14="http://schemas.microsoft.com/office/powerpoint/2010/main" val="34659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666474" y="2255656"/>
            <a:ext cx="2624234" cy="746305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3000"/>
            </a:pPr>
            <a:r>
              <a:rPr lang="en-US" sz="3600">
                <a:solidFill>
                  <a:srgbClr val="FFFEFF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C689D-8FB7-4FEB-89D9-3E81AC07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"/>
                <a:cs typeface="Times"/>
              </a:rPr>
              <a:t>GAS provides a way to record gait-related data without a physical therapist</a:t>
            </a:r>
          </a:p>
          <a:p>
            <a:r>
              <a:rPr lang="en-US">
                <a:latin typeface="Times"/>
                <a:cs typeface="Times"/>
              </a:rPr>
              <a:t>The device makes the jobs of outpatient physical therapists easier</a:t>
            </a:r>
          </a:p>
          <a:p>
            <a:r>
              <a:rPr lang="en-US">
                <a:latin typeface="Times"/>
                <a:cs typeface="Times"/>
              </a:rPr>
              <a:t>Users' physical therapy experiences are more helpful and productive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819150" y="1278975"/>
            <a:ext cx="75057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[1] “MRI Non-Magnetic Transfer / Gait Belt.” Available: https://www.ocelco.com/store/pc/MRI-Non-Magnetic-Transfer-Gait-Belt-p13096.htm [Accessed 08/30/2020].</a:t>
            </a:r>
            <a:endParaRPr lang="en-US"/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[2] “Markers for gait analysis.” Available: https://www.sciencephoto.com/media/1014006/view/markers-for-gait-analysis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[3] "Woman is Walking." Available: https://creazilla.com/nodes/22293-woman-is-walking-for-exercise-clipart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[4] "Infrared Sensor Symbol." Available: https://favpng.com/png_view/license-infrared-symbol-sensor-png/c6Bm1yxd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[5] "Computer with Positive Graph Clipart." Available: https://www.pinclipart.com/pindetail/ihboJxb_computer-with-positive-graph-clipart/ [Accessed 08/30/2020].</a:t>
            </a:r>
          </a:p>
          <a:p>
            <a:pPr marL="165100" indent="0">
              <a:lnSpc>
                <a:spcPct val="100000"/>
              </a:lnSpc>
              <a:buSzPts val="1000"/>
              <a:buNone/>
            </a:pPr>
            <a:r>
              <a:rPr lang="en-US" sz="1000">
                <a:latin typeface="Times New Roman"/>
                <a:cs typeface="Times"/>
              </a:rPr>
              <a:t>[6] </a:t>
            </a:r>
            <a:r>
              <a:rPr lang="en-US" sz="1000">
                <a:latin typeface="Times New Roman"/>
                <a:ea typeface="+mn-lt"/>
                <a:cs typeface="+mn-lt"/>
              </a:rPr>
              <a:t>“</a:t>
            </a:r>
            <a:r>
              <a:rPr lang="en-US" sz="1000" err="1">
                <a:latin typeface="Times New Roman"/>
                <a:ea typeface="+mn-lt"/>
                <a:cs typeface="+mn-lt"/>
              </a:rPr>
              <a:t>FastStats</a:t>
            </a:r>
            <a:r>
              <a:rPr lang="en-US" sz="1000">
                <a:latin typeface="Times New Roman"/>
                <a:ea typeface="+mn-lt"/>
                <a:cs typeface="+mn-lt"/>
              </a:rPr>
              <a:t> - Body Measurements,” Centers for Disease Control and Prevention, 2020. [Online]. Available: https://www.cdc.gov/nchs/fastats/body-measurements.htm [Accessed 08-Sept-2020].</a:t>
            </a:r>
            <a:endParaRPr lang="en-US" sz="1000">
              <a:latin typeface="Times New Roman"/>
              <a:cs typeface="Times"/>
            </a:endParaRP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[7] </a:t>
            </a:r>
            <a:r>
              <a:rPr lang="en-US" sz="1000">
                <a:latin typeface="Times New Roman"/>
                <a:ea typeface="+mn-lt"/>
                <a:cs typeface="+mn-lt"/>
              </a:rPr>
              <a:t>“MIL-STD-1472D,” Abbott Aerospace Technical Library, 1989. [Online] https://www.abbottaerospace.com/wpdm-package/mil-std-1472d-human-engineering-design-criteria-for-military-systems-equipment-and-facilities/ [Accessed 07-Sept- 2020]. 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[8] </a:t>
            </a:r>
            <a:r>
              <a:rPr lang="en-US" sz="1000">
                <a:latin typeface="Times New Roman"/>
                <a:ea typeface="+mn-lt"/>
                <a:cs typeface="+mn-lt"/>
              </a:rPr>
              <a:t>“Universal Serial Bus Specification”, 2000 [Online]. Available: http://sdpha2.ucsd.edu/Lab_Equip_Manuals/usb_20.pdf [Accessed: 06-Sept-2020].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ea typeface="+mn-lt"/>
                <a:cs typeface="+mn-lt"/>
              </a:rPr>
              <a:t>[9] “82079-1-2019 - IEEE/IEC International Standard for Preparation of information for use (instructions for use) of products - Part 1: Principles and general requirements,” IEEE 82079 Part 1 – IEEE SA. [Online]. Available: https://standards.ieee.org/standard/82079-1-2019.html. [Accessed: 07-Sept-2020].</a:t>
            </a:r>
          </a:p>
          <a:p>
            <a:pPr marL="165100" indent="0">
              <a:lnSpc>
                <a:spcPct val="100000"/>
              </a:lnSpc>
              <a:buSzPts val="1300"/>
              <a:buNone/>
            </a:pPr>
            <a:r>
              <a:rPr lang="en-US" sz="1000">
                <a:latin typeface="Times New Roman"/>
                <a:cs typeface="Times New Roman"/>
              </a:rPr>
              <a:t>[10] </a:t>
            </a:r>
            <a:r>
              <a:rPr lang="en-US" sz="1000">
                <a:latin typeface="Times New Roman"/>
                <a:ea typeface="+mn-lt"/>
                <a:cs typeface="+mn-lt"/>
              </a:rPr>
              <a:t>“International Standard IEC 60228,” 2004 [Online]. Available: https://webstore.iec.ch/preview/info_iec60228%7Bed3.0%7Den_d.pdf. [Accessed: 07-Sept-2020]. </a:t>
            </a:r>
            <a:endParaRPr lang="en-US" sz="1000"/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[11] </a:t>
            </a:r>
            <a:r>
              <a:rPr lang="en-US" sz="1000">
                <a:ea typeface="+mn-lt"/>
                <a:cs typeface="+mn-lt"/>
              </a:rPr>
              <a:t>“Arduino Uno Rev3,” Arduino | store.arduino.cc, 2020. [Online]. Available: https://store.arduino.cc/usa-uno-rev3 [Accessed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endParaRPr lang="en-US" sz="1000"/>
          </a:p>
          <a:p>
            <a:pPr indent="-228600">
              <a:lnSpc>
                <a:spcPct val="100000"/>
              </a:lnSpc>
              <a:buSzPts val="1300"/>
              <a:buNone/>
            </a:pPr>
            <a:endParaRPr lang="en-US" sz="1000"/>
          </a:p>
          <a:p>
            <a:pPr marL="0" indent="0">
              <a:lnSpc>
                <a:spcPct val="115000"/>
              </a:lnSpc>
              <a:buSzPts val="1300"/>
              <a:buNone/>
            </a:pP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819150" y="403575"/>
            <a:ext cx="7505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819150" y="1278975"/>
            <a:ext cx="75057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ea typeface="+mn-lt"/>
                <a:cs typeface="+mn-lt"/>
              </a:rPr>
              <a:t>[12] “Arduino Mega 2560 Rev3,” Arduino | store.arduino.cc, 2020. [Online]. Available: https://store.arduino.cc/usa/mega-2560-r3 [Accessed 28-Sept-2020].</a:t>
            </a:r>
            <a:endParaRPr lang="en-US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[13] "</a:t>
            </a:r>
            <a:r>
              <a:rPr lang="en-US" sz="1000">
                <a:latin typeface="Times"/>
                <a:ea typeface="+mn-lt"/>
                <a:cs typeface="+mn-lt"/>
              </a:rPr>
              <a:t>Arduino Due," Arduino | store.arduino.cc, 2020. [Online]. Available: https://store.arduino.cc/usa/due [Accessed 28-Sept-2020].</a:t>
            </a:r>
            <a:endParaRPr lang="en-US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[14] </a:t>
            </a:r>
            <a:r>
              <a:rPr lang="en-US" sz="1000">
                <a:latin typeface="Times"/>
                <a:ea typeface="+mn-lt"/>
                <a:cs typeface="+mn-lt"/>
              </a:rPr>
              <a:t>“HC-SR501 Passive Infrared (PIR) Motion Sensor,” [Online]. Available: https://www.epitran.it/ebayDrive/datasheet/44.pdf [Accessed 17-Sept-2020]. 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[15] </a:t>
            </a:r>
            <a:r>
              <a:rPr lang="en-US" sz="1000">
                <a:latin typeface="Times"/>
                <a:ea typeface="+mn-lt"/>
                <a:cs typeface="+mn-lt"/>
              </a:rPr>
              <a:t>“</a:t>
            </a:r>
            <a:r>
              <a:rPr lang="en-US" sz="1000" err="1">
                <a:latin typeface="Times"/>
                <a:ea typeface="+mn-lt"/>
                <a:cs typeface="+mn-lt"/>
              </a:rPr>
              <a:t>SparkFun</a:t>
            </a:r>
            <a:r>
              <a:rPr lang="en-US" sz="1000">
                <a:latin typeface="Times"/>
                <a:ea typeface="+mn-lt"/>
                <a:cs typeface="+mn-lt"/>
              </a:rPr>
              <a:t> </a:t>
            </a:r>
            <a:r>
              <a:rPr lang="en-US" sz="1000" err="1">
                <a:latin typeface="Times"/>
                <a:ea typeface="+mn-lt"/>
                <a:cs typeface="+mn-lt"/>
              </a:rPr>
              <a:t>OpenPIR</a:t>
            </a:r>
            <a:r>
              <a:rPr lang="en-US" sz="1000">
                <a:latin typeface="Times"/>
                <a:ea typeface="+mn-lt"/>
                <a:cs typeface="+mn-lt"/>
              </a:rPr>
              <a:t>,” </a:t>
            </a:r>
            <a:r>
              <a:rPr lang="en-US" sz="1000" err="1">
                <a:latin typeface="Times"/>
                <a:ea typeface="+mn-lt"/>
                <a:cs typeface="+mn-lt"/>
              </a:rPr>
              <a:t>Sparkfun</a:t>
            </a:r>
            <a:r>
              <a:rPr lang="en-US" sz="1000">
                <a:latin typeface="Times"/>
                <a:ea typeface="+mn-lt"/>
                <a:cs typeface="+mn-lt"/>
              </a:rPr>
              <a:t> Electronics. [Online]. Available: https://media.digikey.com/pdf/Data%20Sheets/Sparkfun%20PDFs/SEN%E2%80%9013968_Web.pdf [Accessed 17-Sept-2020].</a:t>
            </a:r>
            <a:endParaRPr lang="en-US" sz="1000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[16] </a:t>
            </a:r>
            <a:r>
              <a:rPr lang="en-US" sz="1000">
                <a:latin typeface="Times"/>
                <a:ea typeface="+mn-lt"/>
                <a:cs typeface="+mn-lt"/>
              </a:rPr>
              <a:t>“Passive infrared human detection sensor with built-in amp,” Panasonic. [Online]. Available: https://www.alliedelec.com/m/d/9b0187f5be4c4127a102d8868f3222c2.pdf [Accessed 17-Sept-2020]. </a:t>
            </a:r>
            <a:endParaRPr lang="en-US" sz="1000">
              <a:latin typeface="Times"/>
              <a:cs typeface="Times"/>
            </a:endParaRP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[17] </a:t>
            </a:r>
            <a:r>
              <a:rPr lang="en-US" sz="1000">
                <a:latin typeface="Times"/>
                <a:ea typeface="+mn-lt"/>
                <a:cs typeface="+mn-lt"/>
              </a:rPr>
              <a:t>“Ultrasonic Ranging Module HC-SR04,” </a:t>
            </a:r>
            <a:r>
              <a:rPr lang="en-US" sz="1000" err="1">
                <a:latin typeface="Times"/>
                <a:ea typeface="+mn-lt"/>
                <a:cs typeface="+mn-lt"/>
              </a:rPr>
              <a:t>ElecFreaks</a:t>
            </a:r>
            <a:r>
              <a:rPr lang="en-US" sz="1000">
                <a:latin typeface="Times"/>
                <a:ea typeface="+mn-lt"/>
                <a:cs typeface="+mn-lt"/>
              </a:rPr>
              <a:t>. [Online]. Available: https://cdn.sparkfun.com/datasheets/Sensors/Proximity/HCSR04.pdf [Accessed 16-Sept-2020]. 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[18] </a:t>
            </a:r>
            <a:r>
              <a:rPr lang="en-US" sz="1000">
                <a:latin typeface="Times"/>
                <a:ea typeface="+mn-lt"/>
                <a:cs typeface="+mn-lt"/>
              </a:rPr>
              <a:t>“PING))) Ultrasonic Distance Sensor (#28015),” </a:t>
            </a:r>
            <a:r>
              <a:rPr lang="en-US" sz="1000" i="1">
                <a:latin typeface="Times"/>
                <a:ea typeface="+mn-lt"/>
                <a:cs typeface="+mn-lt"/>
              </a:rPr>
              <a:t>Parallax.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http://www.farnell.com/datasheets/2622313.pdf [Accessed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[19] </a:t>
            </a:r>
            <a:r>
              <a:rPr lang="en-US" sz="1000">
                <a:latin typeface="Times"/>
                <a:ea typeface="+mn-lt"/>
                <a:cs typeface="+mn-lt"/>
              </a:rPr>
              <a:t>“US-100 Ultrasonic Distance Sensor – 3V or 5V Logic,” </a:t>
            </a:r>
            <a:r>
              <a:rPr lang="en-US" sz="1000" i="1">
                <a:latin typeface="Times"/>
                <a:ea typeface="+mn-lt"/>
                <a:cs typeface="+mn-lt"/>
              </a:rPr>
              <a:t>Adafruit.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https://media.digikey.com/pdf/Data%20Sheets/Adafruit%20PDFs/4019_Web.pdf  [Accessed: 16-Sept-2020].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[20] "</a:t>
            </a:r>
            <a:r>
              <a:rPr lang="en-US" sz="1000">
                <a:latin typeface="Times"/>
                <a:ea typeface="+mn-lt"/>
                <a:cs typeface="+mn-lt"/>
              </a:rPr>
              <a:t>CAT25512" </a:t>
            </a:r>
            <a:r>
              <a:rPr lang="en-US" sz="1000" i="1" err="1">
                <a:latin typeface="Times"/>
                <a:ea typeface="+mn-lt"/>
                <a:cs typeface="+mn-lt"/>
              </a:rPr>
              <a:t>OnSemi</a:t>
            </a:r>
            <a:r>
              <a:rPr lang="en-US" sz="1000" i="1">
                <a:latin typeface="Times"/>
                <a:ea typeface="+mn-lt"/>
                <a:cs typeface="+mn-lt"/>
              </a:rPr>
              <a:t>. </a:t>
            </a:r>
            <a:r>
              <a:rPr lang="en-US" sz="1000">
                <a:latin typeface="Times"/>
                <a:ea typeface="+mn-lt"/>
                <a:cs typeface="+mn-lt"/>
              </a:rPr>
              <a:t>[Online]. Available: https://www.onsemi.com/pub/Collateral/CAT25512-D.PDF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[21] "</a:t>
            </a:r>
            <a:r>
              <a:rPr lang="en-US" sz="1000">
                <a:latin typeface="Times"/>
                <a:ea typeface="+mn-lt"/>
                <a:cs typeface="+mn-lt"/>
              </a:rPr>
              <a:t>LE25S81A" </a:t>
            </a:r>
            <a:r>
              <a:rPr lang="en-US" sz="1000" i="1" err="1">
                <a:latin typeface="Times"/>
                <a:ea typeface="+mn-lt"/>
                <a:cs typeface="+mn-lt"/>
              </a:rPr>
              <a:t>OnSemi</a:t>
            </a:r>
            <a:r>
              <a:rPr lang="en-US" sz="1000" i="1">
                <a:latin typeface="Times"/>
                <a:ea typeface="+mn-lt"/>
                <a:cs typeface="+mn-lt"/>
              </a:rPr>
              <a:t>. </a:t>
            </a:r>
            <a:r>
              <a:rPr lang="en-US" sz="1000">
                <a:latin typeface="Times"/>
                <a:ea typeface="+mn-lt"/>
                <a:cs typeface="+mn-lt"/>
              </a:rPr>
              <a:t>[Online]. Available: https://www.onsemi.com/pub/Collateral/LE25S81A-D.PDF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[22] "</a:t>
            </a:r>
            <a:r>
              <a:rPr lang="en-US" sz="1000">
                <a:latin typeface="Times"/>
                <a:ea typeface="+mn-lt"/>
                <a:cs typeface="+mn-lt"/>
              </a:rPr>
              <a:t>Arduino MKR MEM Shield," Arduino | store.arduino.cc, 2020. [Online]. Available: https://store.arduino.cc/usa/mkr-mem-shield [Accessed: 28-Sept-2020].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[23] "</a:t>
            </a:r>
            <a:r>
              <a:rPr lang="en-US" sz="1000">
                <a:latin typeface="Times"/>
                <a:ea typeface="+mn-lt"/>
                <a:cs typeface="+mn-lt"/>
              </a:rPr>
              <a:t>6LR61," </a:t>
            </a:r>
            <a:r>
              <a:rPr lang="en-US" sz="1000" i="1">
                <a:latin typeface="Times"/>
                <a:ea typeface="+mn-lt"/>
                <a:cs typeface="+mn-lt"/>
              </a:rPr>
              <a:t>Energizer.</a:t>
            </a:r>
            <a:r>
              <a:rPr lang="en-US" sz="1000">
                <a:latin typeface="Times"/>
                <a:ea typeface="+mn-lt"/>
                <a:cs typeface="+mn-lt"/>
              </a:rPr>
              <a:t> [Online]. Available: https://data.energizer.com/PDFs/Ind-6LR61PL_EU.pdf [Accessed: 27-Sept-2020].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[24] </a:t>
            </a:r>
            <a:r>
              <a:rPr lang="en-US" sz="1000">
                <a:latin typeface="Times"/>
                <a:ea typeface="+mn-lt"/>
                <a:cs typeface="+mn-lt"/>
              </a:rPr>
              <a:t>“12V 3,000 </a:t>
            </a:r>
            <a:r>
              <a:rPr lang="en-US" sz="1000" err="1">
                <a:latin typeface="Times"/>
                <a:ea typeface="+mn-lt"/>
                <a:cs typeface="+mn-lt"/>
              </a:rPr>
              <a:t>mAh</a:t>
            </a:r>
            <a:r>
              <a:rPr lang="en-US" sz="1000">
                <a:latin typeface="Times"/>
                <a:ea typeface="+mn-lt"/>
                <a:cs typeface="+mn-lt"/>
              </a:rPr>
              <a:t> NiMH Battery Pack, PP45,” </a:t>
            </a:r>
            <a:r>
              <a:rPr lang="en-US" sz="1000" i="1" err="1">
                <a:latin typeface="Times"/>
                <a:ea typeface="+mn-lt"/>
                <a:cs typeface="+mn-lt"/>
              </a:rPr>
              <a:t>Studica</a:t>
            </a:r>
            <a:r>
              <a:rPr lang="en-US" sz="1000" i="1">
                <a:latin typeface="Times"/>
                <a:ea typeface="+mn-lt"/>
                <a:cs typeface="+mn-lt"/>
              </a:rPr>
              <a:t>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https://www.studica.com/us/en/Studica-Robotics/12v-3-000-mah-nimh-battery-pack-pp45_1/70018_1.html?ex_ref=google_feed&amp;gclid=EAIaIQobChMIzZDt8dDx6wIVF0qGCh0B3AZ4EAQYAiABEgJHv_D_BwE [Accessed: 17-Sept-2020]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r>
              <a:rPr lang="en-US" sz="1000">
                <a:latin typeface="Times"/>
                <a:cs typeface="Times"/>
              </a:rPr>
              <a:t>[25] “</a:t>
            </a:r>
            <a:r>
              <a:rPr lang="en-US" sz="1000">
                <a:latin typeface="Times"/>
                <a:ea typeface="+mn-lt"/>
                <a:cs typeface="+mn-lt"/>
              </a:rPr>
              <a:t>DL-5 Battery,” </a:t>
            </a:r>
            <a:r>
              <a:rPr lang="en-US" sz="1000" i="1">
                <a:latin typeface="Times"/>
                <a:ea typeface="+mn-lt"/>
                <a:cs typeface="+mn-lt"/>
              </a:rPr>
              <a:t>Complete Battery Source. </a:t>
            </a:r>
            <a:r>
              <a:rPr lang="en-US" sz="1000">
                <a:latin typeface="Times"/>
                <a:ea typeface="+mn-lt"/>
                <a:cs typeface="+mn-lt"/>
              </a:rPr>
              <a:t>[Online]. Available: https://www.completebatterysource.com/dl-5-battery.php?gclid=EAIaIQobChMI_YXw7NHx6wIVGEmGCh1lVgdXEAQYAiABEgJYtvD_BwE [Accessed: 17-Sept-2020].</a:t>
            </a:r>
          </a:p>
          <a:p>
            <a:pPr marL="165100" indent="0">
              <a:lnSpc>
                <a:spcPct val="90000"/>
              </a:lnSpc>
              <a:buSzPts val="1300"/>
              <a:buNone/>
            </a:pPr>
            <a:endParaRPr lang="en-US" sz="1000">
              <a:latin typeface="Times"/>
              <a:cs typeface="Times"/>
            </a:endParaRPr>
          </a:p>
          <a:p>
            <a:pPr indent="-228600">
              <a:lnSpc>
                <a:spcPct val="115000"/>
              </a:lnSpc>
              <a:buSzPts val="1300"/>
              <a:buNone/>
            </a:pPr>
            <a:endParaRPr lang="en-US" sz="1000">
              <a:latin typeface="Times"/>
              <a:cs typeface="Times"/>
            </a:endParaRPr>
          </a:p>
          <a:p>
            <a:pPr marL="0" indent="0">
              <a:lnSpc>
                <a:spcPct val="115000"/>
              </a:lnSpc>
              <a:buSzPts val="1300"/>
              <a:buNone/>
            </a:pPr>
            <a:endParaRPr lang="en-US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65508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886200" y="476209"/>
            <a:ext cx="4776107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Faculty Advisor</a:t>
            </a:r>
            <a:endParaRPr lang="en-US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886200" y="1802514"/>
            <a:ext cx="4776107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Dr. James E. Fowler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William L. Giles Distinguished Professor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Professor, Mississippi State University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Department of Electrical and Computer Engineering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B.S., M.S., Ph.D., Ohio State University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300"/>
              <a:buNone/>
            </a:pPr>
            <a:endParaRPr/>
          </a:p>
        </p:txBody>
      </p:sp>
      <p:pic>
        <p:nvPicPr>
          <p:cNvPr id="79" name="Google Shape;79;p16" descr="A person wearing a suit and ti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75" r="3670" b="-4"/>
          <a:stretch/>
        </p:blipFill>
        <p:spPr>
          <a:xfrm>
            <a:off x="20" y="-9096"/>
            <a:ext cx="3490702" cy="515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>
            <a:off x="4000560" y="1529429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3946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 sz="4800">
                <a:latin typeface="Times New Roman"/>
                <a:cs typeface="Times New Roman"/>
              </a:rPr>
              <a:t>External Advisor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563877"/>
            <a:ext cx="3999900" cy="32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Tracy Blackstock</a:t>
            </a:r>
            <a:endParaRPr lang="en-US" sz="16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Physical Therapist, Sta-Home Health &amp; Hospice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B.S., University of Iowa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>
                <a:latin typeface="Times New Roman"/>
                <a:cs typeface="Times New Roman"/>
              </a:rPr>
              <a:t>M.P.T., University of Miami</a:t>
            </a:r>
          </a:p>
          <a:p>
            <a:pPr indent="-311150">
              <a:lnSpc>
                <a:spcPct val="150000"/>
              </a:lnSpc>
              <a:buSzPts val="1300"/>
            </a:pPr>
            <a:r>
              <a:rPr lang="en-US" sz="1600">
                <a:latin typeface="Times New Roman"/>
                <a:cs typeface="Calibri"/>
              </a:rPr>
              <a:t>D.P.T., A. T. Still University</a:t>
            </a:r>
          </a:p>
          <a:p>
            <a:pPr indent="-228600">
              <a:lnSpc>
                <a:spcPct val="114999"/>
              </a:lnSpc>
              <a:buSzPts val="1300"/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2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B76794E-7C98-42C4-9905-516DBC45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54" y="2710"/>
            <a:ext cx="4434212" cy="5138080"/>
          </a:xfrm>
          <a:prstGeom prst="rect">
            <a:avLst/>
          </a:prstGeom>
        </p:spPr>
      </p:pic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B1147525-394F-49A0-BF5E-E1BDD653D8A0}"/>
              </a:ext>
            </a:extLst>
          </p:cNvPr>
          <p:cNvCxnSpPr/>
          <p:nvPr/>
        </p:nvCxnSpPr>
        <p:spPr>
          <a:xfrm>
            <a:off x="200573" y="1212462"/>
            <a:ext cx="4322694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5" cy="519284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5625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D9516-FACC-4249-83A5-227C6999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93" y="402292"/>
            <a:ext cx="7861139" cy="752949"/>
          </a:xfrm>
        </p:spPr>
        <p:txBody>
          <a:bodyPr vert="horz" lIns="228600" tIns="228600" rIns="228600" bIns="228600" rtlCol="0" anchor="ctr">
            <a:noAutofit/>
          </a:bodyPr>
          <a:lstStyle/>
          <a:p>
            <a:pPr algn="l">
              <a:spcBef>
                <a:spcPct val="0"/>
              </a:spcBef>
            </a:pPr>
            <a:r>
              <a:rPr lang="en-US">
                <a:solidFill>
                  <a:schemeClr val="accent1"/>
                </a:solidFill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A101C6-FF9B-46DD-AE41-C16B76F1A173}"/>
              </a:ext>
            </a:extLst>
          </p:cNvPr>
          <p:cNvSpPr/>
          <p:nvPr/>
        </p:nvSpPr>
        <p:spPr>
          <a:xfrm>
            <a:off x="328613" y="2552105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D2D78E3-E293-44FC-9E1F-35DE0AA8F38A}"/>
              </a:ext>
            </a:extLst>
          </p:cNvPr>
          <p:cNvSpPr/>
          <p:nvPr/>
        </p:nvSpPr>
        <p:spPr>
          <a:xfrm>
            <a:off x="2046826" y="2749129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C5135-1E10-472B-B8D4-FE83B492D11E}"/>
              </a:ext>
            </a:extLst>
          </p:cNvPr>
          <p:cNvSpPr txBox="1"/>
          <p:nvPr/>
        </p:nvSpPr>
        <p:spPr>
          <a:xfrm>
            <a:off x="512564" y="2762845"/>
            <a:ext cx="1135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Problem &amp; Solution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F49F8BE-8F6B-4DD3-9D0C-7C4C8C6A550F}"/>
              </a:ext>
            </a:extLst>
          </p:cNvPr>
          <p:cNvSpPr/>
          <p:nvPr/>
        </p:nvSpPr>
        <p:spPr>
          <a:xfrm>
            <a:off x="2721769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4F2472-E102-4B79-8FD1-77EDCFA8E8D6}"/>
              </a:ext>
            </a:extLst>
          </p:cNvPr>
          <p:cNvSpPr/>
          <p:nvPr/>
        </p:nvSpPr>
        <p:spPr>
          <a:xfrm>
            <a:off x="5141714" y="2552104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42BC5CE9-3CF2-4667-9DB3-AF4A43A437C5}"/>
              </a:ext>
            </a:extLst>
          </p:cNvPr>
          <p:cNvSpPr/>
          <p:nvPr/>
        </p:nvSpPr>
        <p:spPr>
          <a:xfrm>
            <a:off x="4448911" y="2749128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D328CBD-E1AA-4955-99E3-F1A8C9A78DA3}"/>
              </a:ext>
            </a:extLst>
          </p:cNvPr>
          <p:cNvSpPr/>
          <p:nvPr/>
        </p:nvSpPr>
        <p:spPr>
          <a:xfrm>
            <a:off x="6797418" y="2740198"/>
            <a:ext cx="571500" cy="5179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633E617-A6E4-4FAF-B7F0-259EA3080CDA}"/>
              </a:ext>
            </a:extLst>
          </p:cNvPr>
          <p:cNvSpPr/>
          <p:nvPr/>
        </p:nvSpPr>
        <p:spPr>
          <a:xfrm>
            <a:off x="7427714" y="2552103"/>
            <a:ext cx="1526976" cy="91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523607-823A-42BD-B980-B2D42C7C6154}"/>
              </a:ext>
            </a:extLst>
          </p:cNvPr>
          <p:cNvSpPr txBox="1"/>
          <p:nvPr/>
        </p:nvSpPr>
        <p:spPr>
          <a:xfrm>
            <a:off x="2914649" y="2862294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Constraints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C0D434-F594-4885-90C0-303C4A7381E4}"/>
              </a:ext>
            </a:extLst>
          </p:cNvPr>
          <p:cNvSpPr txBox="1"/>
          <p:nvPr/>
        </p:nvSpPr>
        <p:spPr>
          <a:xfrm>
            <a:off x="5334595" y="2862294"/>
            <a:ext cx="1135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Approach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D4FC00-0FE9-472C-80ED-ACA9FE7CB3DF}"/>
              </a:ext>
            </a:extLst>
          </p:cNvPr>
          <p:cNvSpPr txBox="1"/>
          <p:nvPr/>
        </p:nvSpPr>
        <p:spPr>
          <a:xfrm>
            <a:off x="7620594" y="2736056"/>
            <a:ext cx="11358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</a:rPr>
              <a:t>Progress &amp; Conclusion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1033818" y="3899847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2"/>
              </a:buClr>
              <a:buSzPts val="3200"/>
            </a:pPr>
            <a:r>
              <a:rPr lang="en-US" sz="3200">
                <a:solidFill>
                  <a:schemeClr val="bg1"/>
                </a:solidFill>
                <a:latin typeface="Times New Roman"/>
                <a:cs typeface="Calibri Light"/>
              </a:rPr>
              <a:t>Problem and Solution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2640E65-DC53-4830-9332-74722878F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74" r="4" b="4417"/>
          <a:stretch/>
        </p:blipFill>
        <p:spPr>
          <a:xfrm>
            <a:off x="20" y="10"/>
            <a:ext cx="9143980" cy="379420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Problem</a:t>
            </a: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690150" y="1347066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"/>
                <a:cs typeface="Times"/>
              </a:rPr>
              <a:t>Gait analysis is an assessment performed by physical therapists</a:t>
            </a:r>
            <a:endParaRPr lang="en-US">
              <a:latin typeface="Times"/>
              <a:cs typeface="Times"/>
            </a:endParaRP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"/>
                <a:cs typeface="Times"/>
              </a:rPr>
              <a:t>Important for correcting injuries</a:t>
            </a:r>
            <a:endParaRPr>
              <a:latin typeface="Times"/>
              <a:cs typeface="Times"/>
            </a:endParaRP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"/>
                <a:cs typeface="Times"/>
              </a:rPr>
              <a:t>Pre-existing methods are either expensive or do not record data</a:t>
            </a:r>
            <a:endParaRPr>
              <a:latin typeface="Times"/>
              <a:cs typeface="Times"/>
            </a:endParaRP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"/>
                <a:cs typeface="Times"/>
              </a:rPr>
              <a:t>No method to monitor patients outside therapy sessions</a:t>
            </a:r>
            <a:endParaRPr>
              <a:latin typeface="Times"/>
              <a:cs typeface="Times"/>
            </a:endParaRP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"/>
                <a:cs typeface="Times"/>
              </a:rPr>
              <a:t>Difficult to see whether patient is improving</a:t>
            </a:r>
            <a:endParaRPr>
              <a:latin typeface="Times"/>
              <a:cs typeface="Times"/>
            </a:endParaRP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112" name="Google Shape;112;p20"/>
          <p:cNvSpPr txBox="1"/>
          <p:nvPr/>
        </p:nvSpPr>
        <p:spPr>
          <a:xfrm>
            <a:off x="1830170" y="4531388"/>
            <a:ext cx="441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6687585" y="4501238"/>
            <a:ext cx="441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pic>
        <p:nvPicPr>
          <p:cNvPr id="114" name="Google Shape;114;p20" descr="A person and person posing for a pictu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754" r="-689" b="17065"/>
          <a:stretch/>
        </p:blipFill>
        <p:spPr>
          <a:xfrm>
            <a:off x="1025912" y="2914650"/>
            <a:ext cx="2038982" cy="16187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15" name="Google Shape;115;p20" descr="A picture containing person, photo, wearing,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486" y="3029200"/>
            <a:ext cx="2262304" cy="1510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Graphic 2" descr="Artificial Intelligence">
            <a:extLst>
              <a:ext uri="{FF2B5EF4-FFF2-40B4-BE49-F238E27FC236}">
                <a16:creationId xmlns:a16="http://schemas.microsoft.com/office/drawing/2014/main" id="{318D5DF3-23A0-4769-A14F-24DFA159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4918" y="266104"/>
            <a:ext cx="717947" cy="709018"/>
          </a:xfrm>
          <a:prstGeom prst="rect">
            <a:avLst/>
          </a:prstGeom>
        </p:spPr>
      </p:pic>
      <p:cxnSp>
        <p:nvCxnSpPr>
          <p:cNvPr id="3" name="Google Shape;80;p16">
            <a:extLst>
              <a:ext uri="{FF2B5EF4-FFF2-40B4-BE49-F238E27FC236}">
                <a16:creationId xmlns:a16="http://schemas.microsoft.com/office/drawing/2014/main" id="{A9316E33-E8A9-4359-9DED-688AD5720F09}"/>
              </a:ext>
            </a:extLst>
          </p:cNvPr>
          <p:cNvCxnSpPr/>
          <p:nvPr/>
        </p:nvCxnSpPr>
        <p:spPr>
          <a:xfrm>
            <a:off x="407156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37303" y="434981"/>
            <a:ext cx="7505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-US">
                <a:latin typeface="Times New Roman"/>
                <a:cs typeface="Times New Roman"/>
              </a:rPr>
              <a:t>Solution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88325" y="1340864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cs typeface="Times"/>
              </a:rPr>
              <a:t>GAS is used for gait performance analysis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cs typeface="Times"/>
              </a:rPr>
              <a:t>Comprised of a comfortable belt and two snug ankle bracelets</a:t>
            </a: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cs typeface="Times"/>
              </a:rPr>
              <a:t>Uses sensors to record important walking data from the user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cs typeface="Times"/>
              </a:rPr>
              <a:t>Physical therapists can connect to GAS via USB with no required training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cs typeface="Times"/>
              </a:rPr>
              <a:t>Data displayed in helpful charts and graphs</a:t>
            </a:r>
          </a:p>
        </p:txBody>
      </p:sp>
      <p:sp>
        <p:nvSpPr>
          <p:cNvPr id="122" name="Google Shape;122;p21"/>
          <p:cNvSpPr txBox="1"/>
          <p:nvPr/>
        </p:nvSpPr>
        <p:spPr>
          <a:xfrm>
            <a:off x="1443038" y="4565378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6974" y="3041275"/>
            <a:ext cx="1704744" cy="14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7401970" y="4565378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/>
          </a:p>
        </p:txBody>
      </p:sp>
      <p:pic>
        <p:nvPicPr>
          <p:cNvPr id="125" name="Google Shape;125;p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9019" y="2893218"/>
            <a:ext cx="1785938" cy="1793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4191024" y="4565376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473C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/>
          </a:p>
        </p:txBody>
      </p:sp>
      <p:pic>
        <p:nvPicPr>
          <p:cNvPr id="127" name="Google Shape;127;p21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7647" y="2993231"/>
            <a:ext cx="895113" cy="1585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80;p16">
            <a:extLst>
              <a:ext uri="{FF2B5EF4-FFF2-40B4-BE49-F238E27FC236}">
                <a16:creationId xmlns:a16="http://schemas.microsoft.com/office/drawing/2014/main" id="{742C2B61-4595-4523-B34D-78697F13BC0E}"/>
              </a:ext>
            </a:extLst>
          </p:cNvPr>
          <p:cNvCxnSpPr/>
          <p:nvPr/>
        </p:nvCxnSpPr>
        <p:spPr>
          <a:xfrm>
            <a:off x="555903" y="1091018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Atlas</vt:lpstr>
      <vt:lpstr>GAS (Gait Analysis System)</vt:lpstr>
      <vt:lpstr>Team Members</vt:lpstr>
      <vt:lpstr>Team Members</vt:lpstr>
      <vt:lpstr>Faculty Advisor</vt:lpstr>
      <vt:lpstr>External Advisor</vt:lpstr>
      <vt:lpstr>Outline</vt:lpstr>
      <vt:lpstr>Problem and Solution</vt:lpstr>
      <vt:lpstr>Problem</vt:lpstr>
      <vt:lpstr>Solution</vt:lpstr>
      <vt:lpstr>Constraints</vt:lpstr>
      <vt:lpstr>Technical Constraints</vt:lpstr>
      <vt:lpstr>Practical Constraints</vt:lpstr>
      <vt:lpstr>Engineering Standards</vt:lpstr>
      <vt:lpstr>Approach</vt:lpstr>
      <vt:lpstr>Hardware Overview</vt:lpstr>
      <vt:lpstr>Microcontroller</vt:lpstr>
      <vt:lpstr>Motion Sensors</vt:lpstr>
      <vt:lpstr>Distance Sensor</vt:lpstr>
      <vt:lpstr>Subsystem Connection</vt:lpstr>
      <vt:lpstr>Memory Chip</vt:lpstr>
      <vt:lpstr>Battery</vt:lpstr>
      <vt:lpstr>Software Overview</vt:lpstr>
      <vt:lpstr>Control Detection</vt:lpstr>
      <vt:lpstr>Data Processing</vt:lpstr>
      <vt:lpstr>Memory Storage</vt:lpstr>
      <vt:lpstr>Data Transferring</vt:lpstr>
      <vt:lpstr>Smartphone Application</vt:lpstr>
      <vt:lpstr>Progress and Conclusions</vt:lpstr>
      <vt:lpstr>Progress</vt:lpstr>
      <vt:lpstr>Conclusion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(Gait Analysis System)</dc:title>
  <cp:revision>2</cp:revision>
  <dcterms:modified xsi:type="dcterms:W3CDTF">2020-10-01T03:15:30Z</dcterms:modified>
</cp:coreProperties>
</file>